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7"/>
  </p:notesMasterIdLst>
  <p:handoutMasterIdLst>
    <p:handoutMasterId r:id="rId78"/>
  </p:handoutMasterIdLst>
  <p:sldIdLst>
    <p:sldId id="256" r:id="rId2"/>
    <p:sldId id="335" r:id="rId3"/>
    <p:sldId id="334" r:id="rId4"/>
    <p:sldId id="336" r:id="rId5"/>
    <p:sldId id="257" r:id="rId6"/>
    <p:sldId id="287" r:id="rId7"/>
    <p:sldId id="307" r:id="rId8"/>
    <p:sldId id="258" r:id="rId9"/>
    <p:sldId id="259" r:id="rId10"/>
    <p:sldId id="260" r:id="rId11"/>
    <p:sldId id="316" r:id="rId12"/>
    <p:sldId id="261" r:id="rId13"/>
    <p:sldId id="321" r:id="rId14"/>
    <p:sldId id="262" r:id="rId15"/>
    <p:sldId id="265" r:id="rId16"/>
    <p:sldId id="322" r:id="rId17"/>
    <p:sldId id="263" r:id="rId18"/>
    <p:sldId id="264" r:id="rId19"/>
    <p:sldId id="288" r:id="rId20"/>
    <p:sldId id="306" r:id="rId21"/>
    <p:sldId id="267" r:id="rId22"/>
    <p:sldId id="269" r:id="rId23"/>
    <p:sldId id="270" r:id="rId24"/>
    <p:sldId id="289" r:id="rId25"/>
    <p:sldId id="310" r:id="rId26"/>
    <p:sldId id="324" r:id="rId27"/>
    <p:sldId id="297" r:id="rId28"/>
    <p:sldId id="338" r:id="rId29"/>
    <p:sldId id="298" r:id="rId30"/>
    <p:sldId id="339" r:id="rId31"/>
    <p:sldId id="284" r:id="rId32"/>
    <p:sldId id="277" r:id="rId33"/>
    <p:sldId id="278" r:id="rId34"/>
    <p:sldId id="279" r:id="rId35"/>
    <p:sldId id="280" r:id="rId36"/>
    <p:sldId id="281" r:id="rId37"/>
    <p:sldId id="282" r:id="rId38"/>
    <p:sldId id="340" r:id="rId39"/>
    <p:sldId id="290" r:id="rId40"/>
    <p:sldId id="305" r:id="rId41"/>
    <p:sldId id="341" r:id="rId42"/>
    <p:sldId id="342" r:id="rId43"/>
    <p:sldId id="343" r:id="rId44"/>
    <p:sldId id="285" r:id="rId45"/>
    <p:sldId id="328" r:id="rId46"/>
    <p:sldId id="329" r:id="rId47"/>
    <p:sldId id="360" r:id="rId48"/>
    <p:sldId id="361" r:id="rId49"/>
    <p:sldId id="344" r:id="rId50"/>
    <p:sldId id="292" r:id="rId51"/>
    <p:sldId id="330" r:id="rId52"/>
    <p:sldId id="362" r:id="rId53"/>
    <p:sldId id="318" r:id="rId54"/>
    <p:sldId id="363" r:id="rId55"/>
    <p:sldId id="319" r:id="rId56"/>
    <p:sldId id="331" r:id="rId57"/>
    <p:sldId id="332" r:id="rId58"/>
    <p:sldId id="320" r:id="rId59"/>
    <p:sldId id="314" r:id="rId60"/>
    <p:sldId id="353" r:id="rId61"/>
    <p:sldId id="345" r:id="rId62"/>
    <p:sldId id="346" r:id="rId63"/>
    <p:sldId id="347" r:id="rId64"/>
    <p:sldId id="348" r:id="rId65"/>
    <p:sldId id="354" r:id="rId66"/>
    <p:sldId id="355" r:id="rId67"/>
    <p:sldId id="356" r:id="rId68"/>
    <p:sldId id="357" r:id="rId69"/>
    <p:sldId id="358" r:id="rId70"/>
    <p:sldId id="359" r:id="rId71"/>
    <p:sldId id="351" r:id="rId72"/>
    <p:sldId id="325" r:id="rId73"/>
    <p:sldId id="300" r:id="rId74"/>
    <p:sldId id="352" r:id="rId75"/>
    <p:sldId id="337" r:id="rId76"/>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846" autoAdjust="0"/>
    <p:restoredTop sz="94660"/>
  </p:normalViewPr>
  <p:slideViewPr>
    <p:cSldViewPr snapToGrid="0">
      <p:cViewPr varScale="1">
        <p:scale>
          <a:sx n="42" d="100"/>
          <a:sy n="42" d="100"/>
        </p:scale>
        <p:origin x="53" y="99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handoutMaster" Target="handoutMasters/handoutMaster1.xml"/><Relationship Id="rId8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8EF05FA-C421-4639-94FC-9384A5018F2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Date Placeholder 2">
            <a:extLst>
              <a:ext uri="{FF2B5EF4-FFF2-40B4-BE49-F238E27FC236}">
                <a16:creationId xmlns:a16="http://schemas.microsoft.com/office/drawing/2014/main" id="{E5D3ED13-8F83-4AA4-BCC2-CDDC8C9B74E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2F91427-11ED-4E16-A58F-61DABFE2F074}" type="datetimeFigureOut">
              <a:rPr lang="fr-FR" smtClean="0"/>
              <a:t>20/12/2023</a:t>
            </a:fld>
            <a:endParaRPr lang="fr-FR"/>
          </a:p>
        </p:txBody>
      </p:sp>
      <p:sp>
        <p:nvSpPr>
          <p:cNvPr id="4" name="Footer Placeholder 3">
            <a:extLst>
              <a:ext uri="{FF2B5EF4-FFF2-40B4-BE49-F238E27FC236}">
                <a16:creationId xmlns:a16="http://schemas.microsoft.com/office/drawing/2014/main" id="{A74A3341-98BB-4CCE-B989-E1D13D24658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5" name="Slide Number Placeholder 4">
            <a:extLst>
              <a:ext uri="{FF2B5EF4-FFF2-40B4-BE49-F238E27FC236}">
                <a16:creationId xmlns:a16="http://schemas.microsoft.com/office/drawing/2014/main" id="{C565BA84-BFCD-4516-904C-BD93B031DFC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D5E6980-8727-4357-A984-16024572F1F2}" type="slidenum">
              <a:rPr lang="fr-FR" smtClean="0"/>
              <a:t>‹#›</a:t>
            </a:fld>
            <a:endParaRPr lang="fr-FR"/>
          </a:p>
        </p:txBody>
      </p:sp>
    </p:spTree>
    <p:extLst>
      <p:ext uri="{BB962C8B-B14F-4D97-AF65-F5344CB8AC3E}">
        <p14:creationId xmlns:p14="http://schemas.microsoft.com/office/powerpoint/2010/main" val="1762438876"/>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C525ED2-E507-4FDD-9598-445EEA32CE73}" type="datetimeFigureOut">
              <a:rPr lang="fr-FR" smtClean="0"/>
              <a:t>20/12/2023</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B7C0CFC-8AEA-4A99-B62F-BCAF0DDF166B}" type="slidenum">
              <a:rPr lang="fr-FR" smtClean="0"/>
              <a:t>‹#›</a:t>
            </a:fld>
            <a:endParaRPr lang="fr-FR"/>
          </a:p>
        </p:txBody>
      </p:sp>
    </p:spTree>
    <p:extLst>
      <p:ext uri="{BB962C8B-B14F-4D97-AF65-F5344CB8AC3E}">
        <p14:creationId xmlns:p14="http://schemas.microsoft.com/office/powerpoint/2010/main" val="3033317186"/>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Modifier le style des sous-titres du masque</a:t>
            </a:r>
          </a:p>
        </p:txBody>
      </p:sp>
      <p:sp>
        <p:nvSpPr>
          <p:cNvPr id="4" name="Espace réservé de la date 3"/>
          <p:cNvSpPr>
            <a:spLocks noGrp="1"/>
          </p:cNvSpPr>
          <p:nvPr>
            <p:ph type="dt" sz="half" idx="10"/>
          </p:nvPr>
        </p:nvSpPr>
        <p:spPr/>
        <p:txBody>
          <a:bodyPr/>
          <a:lstStyle/>
          <a:p>
            <a:fld id="{0EF31D9C-61DA-4926-B3C5-00D061AD3F7A}" type="datetime1">
              <a:rPr lang="fr-FR" smtClean="0"/>
              <a:t>20/12/2023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10522D5D-170D-4D85-833E-DF658BD1E8D1}" type="slidenum">
              <a:rPr lang="fr-FR" smtClean="0"/>
              <a:t>‹#›</a:t>
            </a:fld>
            <a:endParaRPr lang="fr-FR"/>
          </a:p>
        </p:txBody>
      </p:sp>
    </p:spTree>
    <p:extLst>
      <p:ext uri="{BB962C8B-B14F-4D97-AF65-F5344CB8AC3E}">
        <p14:creationId xmlns:p14="http://schemas.microsoft.com/office/powerpoint/2010/main" val="11839311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texte vertical 2"/>
          <p:cNvSpPr>
            <a:spLocks noGrp="1"/>
          </p:cNvSpPr>
          <p:nvPr>
            <p:ph type="body" orient="vert" idx="1"/>
          </p:nvPr>
        </p:nvSpPr>
        <p:spPr/>
        <p:txBody>
          <a:bodyPr vert="eaVe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10"/>
          </p:nvPr>
        </p:nvSpPr>
        <p:spPr/>
        <p:txBody>
          <a:bodyPr/>
          <a:lstStyle/>
          <a:p>
            <a:fld id="{9BA3E260-DB15-4177-B4D3-AC4FCED5370A}" type="datetime1">
              <a:rPr lang="fr-FR" smtClean="0"/>
              <a:t>20/12/2023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10522D5D-170D-4D85-833E-DF658BD1E8D1}" type="slidenum">
              <a:rPr lang="fr-FR" smtClean="0"/>
              <a:t>‹#›</a:t>
            </a:fld>
            <a:endParaRPr lang="fr-FR"/>
          </a:p>
        </p:txBody>
      </p:sp>
    </p:spTree>
    <p:extLst>
      <p:ext uri="{BB962C8B-B14F-4D97-AF65-F5344CB8AC3E}">
        <p14:creationId xmlns:p14="http://schemas.microsoft.com/office/powerpoint/2010/main" val="32872876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p:cNvSpPr>
            <a:spLocks noGrp="1"/>
          </p:cNvSpPr>
          <p:nvPr>
            <p:ph type="body" orient="vert" idx="1"/>
          </p:nvPr>
        </p:nvSpPr>
        <p:spPr>
          <a:xfrm>
            <a:off x="838200" y="365125"/>
            <a:ext cx="7734300" cy="5811838"/>
          </a:xfrm>
        </p:spPr>
        <p:txBody>
          <a:bodyPr vert="eaVe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10"/>
          </p:nvPr>
        </p:nvSpPr>
        <p:spPr/>
        <p:txBody>
          <a:bodyPr/>
          <a:lstStyle/>
          <a:p>
            <a:fld id="{DA992534-B083-428B-B211-A49612FEFD53}" type="datetime1">
              <a:rPr lang="fr-FR" smtClean="0"/>
              <a:t>20/12/2023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10522D5D-170D-4D85-833E-DF658BD1E8D1}" type="slidenum">
              <a:rPr lang="fr-FR" smtClean="0"/>
              <a:t>‹#›</a:t>
            </a:fld>
            <a:endParaRPr lang="fr-FR"/>
          </a:p>
        </p:txBody>
      </p:sp>
    </p:spTree>
    <p:extLst>
      <p:ext uri="{BB962C8B-B14F-4D97-AF65-F5344CB8AC3E}">
        <p14:creationId xmlns:p14="http://schemas.microsoft.com/office/powerpoint/2010/main" val="2683252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10"/>
          </p:nvPr>
        </p:nvSpPr>
        <p:spPr/>
        <p:txBody>
          <a:bodyPr/>
          <a:lstStyle/>
          <a:p>
            <a:fld id="{E27A4FF4-91BA-4789-9D62-51ED3F64FCBD}" type="datetime1">
              <a:rPr lang="fr-FR" smtClean="0"/>
              <a:t>20/12/2023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10522D5D-170D-4D85-833E-DF658BD1E8D1}" type="slidenum">
              <a:rPr lang="fr-FR" smtClean="0"/>
              <a:t>‹#›</a:t>
            </a:fld>
            <a:endParaRPr lang="fr-FR"/>
          </a:p>
        </p:txBody>
      </p:sp>
    </p:spTree>
    <p:extLst>
      <p:ext uri="{BB962C8B-B14F-4D97-AF65-F5344CB8AC3E}">
        <p14:creationId xmlns:p14="http://schemas.microsoft.com/office/powerpoint/2010/main" val="30801999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Modifier les styles du texte du masque</a:t>
            </a:r>
          </a:p>
        </p:txBody>
      </p:sp>
      <p:sp>
        <p:nvSpPr>
          <p:cNvPr id="4" name="Espace réservé de la date 3"/>
          <p:cNvSpPr>
            <a:spLocks noGrp="1"/>
          </p:cNvSpPr>
          <p:nvPr>
            <p:ph type="dt" sz="half" idx="10"/>
          </p:nvPr>
        </p:nvSpPr>
        <p:spPr/>
        <p:txBody>
          <a:bodyPr/>
          <a:lstStyle/>
          <a:p>
            <a:fld id="{C14A9F2B-CB9C-498C-8FCB-4DB7B5374FEE}" type="datetime1">
              <a:rPr lang="fr-FR" smtClean="0"/>
              <a:t>20/12/2023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10522D5D-170D-4D85-833E-DF658BD1E8D1}" type="slidenum">
              <a:rPr lang="fr-FR" smtClean="0"/>
              <a:t>‹#›</a:t>
            </a:fld>
            <a:endParaRPr lang="fr-FR"/>
          </a:p>
        </p:txBody>
      </p:sp>
    </p:spTree>
    <p:extLst>
      <p:ext uri="{BB962C8B-B14F-4D97-AF65-F5344CB8AC3E}">
        <p14:creationId xmlns:p14="http://schemas.microsoft.com/office/powerpoint/2010/main" val="18698435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sz="half" idx="1"/>
          </p:nvPr>
        </p:nvSpPr>
        <p:spPr>
          <a:xfrm>
            <a:off x="838200" y="1825625"/>
            <a:ext cx="5181600" cy="435133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p:cNvSpPr>
            <a:spLocks noGrp="1"/>
          </p:cNvSpPr>
          <p:nvPr>
            <p:ph sz="half" idx="2"/>
          </p:nvPr>
        </p:nvSpPr>
        <p:spPr>
          <a:xfrm>
            <a:off x="6172200" y="1825625"/>
            <a:ext cx="5181600" cy="435133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p:cNvSpPr>
            <a:spLocks noGrp="1"/>
          </p:cNvSpPr>
          <p:nvPr>
            <p:ph type="dt" sz="half" idx="10"/>
          </p:nvPr>
        </p:nvSpPr>
        <p:spPr/>
        <p:txBody>
          <a:bodyPr/>
          <a:lstStyle/>
          <a:p>
            <a:fld id="{8208675B-3457-4190-89A4-1558024C40E9}" type="datetime1">
              <a:rPr lang="fr-FR" smtClean="0"/>
              <a:t>20/12/2023</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10522D5D-170D-4D85-833E-DF658BD1E8D1}" type="slidenum">
              <a:rPr lang="fr-FR" smtClean="0"/>
              <a:t>‹#›</a:t>
            </a:fld>
            <a:endParaRPr lang="fr-FR"/>
          </a:p>
        </p:txBody>
      </p:sp>
    </p:spTree>
    <p:extLst>
      <p:ext uri="{BB962C8B-B14F-4D97-AF65-F5344CB8AC3E}">
        <p14:creationId xmlns:p14="http://schemas.microsoft.com/office/powerpoint/2010/main" val="36694052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4" name="Espace réservé du contenu 3"/>
          <p:cNvSpPr>
            <a:spLocks noGrp="1"/>
          </p:cNvSpPr>
          <p:nvPr>
            <p:ph sz="half" idx="2"/>
          </p:nvPr>
        </p:nvSpPr>
        <p:spPr>
          <a:xfrm>
            <a:off x="839788" y="2505075"/>
            <a:ext cx="5157787" cy="368458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6" name="Espace réservé du contenu 5"/>
          <p:cNvSpPr>
            <a:spLocks noGrp="1"/>
          </p:cNvSpPr>
          <p:nvPr>
            <p:ph sz="quarter" idx="4"/>
          </p:nvPr>
        </p:nvSpPr>
        <p:spPr>
          <a:xfrm>
            <a:off x="6172200" y="2505075"/>
            <a:ext cx="5183188" cy="368458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p:cNvSpPr>
            <a:spLocks noGrp="1"/>
          </p:cNvSpPr>
          <p:nvPr>
            <p:ph type="dt" sz="half" idx="10"/>
          </p:nvPr>
        </p:nvSpPr>
        <p:spPr/>
        <p:txBody>
          <a:bodyPr/>
          <a:lstStyle/>
          <a:p>
            <a:fld id="{0455D71C-3B44-418B-9057-BB27903CCF37}" type="datetime1">
              <a:rPr lang="fr-FR" smtClean="0"/>
              <a:t>20/12/2023</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p:txBody>
          <a:bodyPr/>
          <a:lstStyle/>
          <a:p>
            <a:fld id="{10522D5D-170D-4D85-833E-DF658BD1E8D1}" type="slidenum">
              <a:rPr lang="fr-FR" smtClean="0"/>
              <a:t>‹#›</a:t>
            </a:fld>
            <a:endParaRPr lang="fr-FR"/>
          </a:p>
        </p:txBody>
      </p:sp>
    </p:spTree>
    <p:extLst>
      <p:ext uri="{BB962C8B-B14F-4D97-AF65-F5344CB8AC3E}">
        <p14:creationId xmlns:p14="http://schemas.microsoft.com/office/powerpoint/2010/main" val="22694390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e la date 2"/>
          <p:cNvSpPr>
            <a:spLocks noGrp="1"/>
          </p:cNvSpPr>
          <p:nvPr>
            <p:ph type="dt" sz="half" idx="10"/>
          </p:nvPr>
        </p:nvSpPr>
        <p:spPr/>
        <p:txBody>
          <a:bodyPr/>
          <a:lstStyle/>
          <a:p>
            <a:fld id="{01DA3973-EAE6-4F3C-97D6-F22105F6C907}" type="datetime1">
              <a:rPr lang="fr-FR" smtClean="0"/>
              <a:t>20/12/2023</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10522D5D-170D-4D85-833E-DF658BD1E8D1}" type="slidenum">
              <a:rPr lang="fr-FR" smtClean="0"/>
              <a:t>‹#›</a:t>
            </a:fld>
            <a:endParaRPr lang="fr-FR"/>
          </a:p>
        </p:txBody>
      </p:sp>
    </p:spTree>
    <p:extLst>
      <p:ext uri="{BB962C8B-B14F-4D97-AF65-F5344CB8AC3E}">
        <p14:creationId xmlns:p14="http://schemas.microsoft.com/office/powerpoint/2010/main" val="33445944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978ED79A-72C9-4E1B-985B-041B6EEC587B}" type="datetime1">
              <a:rPr lang="fr-FR" smtClean="0"/>
              <a:t>20/12/2023</a:t>
            </a:fld>
            <a:endParaRPr lang="fr-FR"/>
          </a:p>
        </p:txBody>
      </p:sp>
      <p:sp>
        <p:nvSpPr>
          <p:cNvPr id="3" name="Espace réservé du pied de page 2"/>
          <p:cNvSpPr>
            <a:spLocks noGrp="1"/>
          </p:cNvSpPr>
          <p:nvPr>
            <p:ph type="ftr" sz="quarter" idx="11"/>
          </p:nvPr>
        </p:nvSpPr>
        <p:spPr/>
        <p:txBody>
          <a:bodyPr/>
          <a:lstStyle/>
          <a:p>
            <a:endParaRPr lang="fr-FR"/>
          </a:p>
        </p:txBody>
      </p:sp>
      <p:sp>
        <p:nvSpPr>
          <p:cNvPr id="4" name="Espace réservé du numéro de diapositive 3"/>
          <p:cNvSpPr>
            <a:spLocks noGrp="1"/>
          </p:cNvSpPr>
          <p:nvPr>
            <p:ph type="sldNum" sz="quarter" idx="12"/>
          </p:nvPr>
        </p:nvSpPr>
        <p:spPr/>
        <p:txBody>
          <a:bodyPr/>
          <a:lstStyle/>
          <a:p>
            <a:fld id="{10522D5D-170D-4D85-833E-DF658BD1E8D1}" type="slidenum">
              <a:rPr lang="fr-FR" smtClean="0"/>
              <a:t>‹#›</a:t>
            </a:fld>
            <a:endParaRPr lang="fr-FR"/>
          </a:p>
        </p:txBody>
      </p:sp>
    </p:spTree>
    <p:extLst>
      <p:ext uri="{BB962C8B-B14F-4D97-AF65-F5344CB8AC3E}">
        <p14:creationId xmlns:p14="http://schemas.microsoft.com/office/powerpoint/2010/main" val="23399637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Modifier les styles du texte du masque</a:t>
            </a:r>
          </a:p>
        </p:txBody>
      </p:sp>
      <p:sp>
        <p:nvSpPr>
          <p:cNvPr id="5" name="Espace réservé de la date 4"/>
          <p:cNvSpPr>
            <a:spLocks noGrp="1"/>
          </p:cNvSpPr>
          <p:nvPr>
            <p:ph type="dt" sz="half" idx="10"/>
          </p:nvPr>
        </p:nvSpPr>
        <p:spPr/>
        <p:txBody>
          <a:bodyPr/>
          <a:lstStyle/>
          <a:p>
            <a:fld id="{E6DEB32E-F2B7-4EEC-B5A6-88E23CC957E5}" type="datetime1">
              <a:rPr lang="fr-FR" smtClean="0"/>
              <a:t>20/12/2023</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10522D5D-170D-4D85-833E-DF658BD1E8D1}" type="slidenum">
              <a:rPr lang="fr-FR" smtClean="0"/>
              <a:t>‹#›</a:t>
            </a:fld>
            <a:endParaRPr lang="fr-FR"/>
          </a:p>
        </p:txBody>
      </p:sp>
    </p:spTree>
    <p:extLst>
      <p:ext uri="{BB962C8B-B14F-4D97-AF65-F5344CB8AC3E}">
        <p14:creationId xmlns:p14="http://schemas.microsoft.com/office/powerpoint/2010/main" val="29006430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Modifier les styles du texte du masque</a:t>
            </a:r>
          </a:p>
        </p:txBody>
      </p:sp>
      <p:sp>
        <p:nvSpPr>
          <p:cNvPr id="5" name="Espace réservé de la date 4"/>
          <p:cNvSpPr>
            <a:spLocks noGrp="1"/>
          </p:cNvSpPr>
          <p:nvPr>
            <p:ph type="dt" sz="half" idx="10"/>
          </p:nvPr>
        </p:nvSpPr>
        <p:spPr/>
        <p:txBody>
          <a:bodyPr/>
          <a:lstStyle/>
          <a:p>
            <a:fld id="{A766FB2A-D2EB-4567-BC9A-3DDDE10023FA}" type="datetime1">
              <a:rPr lang="fr-FR" smtClean="0"/>
              <a:t>20/12/2023</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10522D5D-170D-4D85-833E-DF658BD1E8D1}" type="slidenum">
              <a:rPr lang="fr-FR" smtClean="0"/>
              <a:t>‹#›</a:t>
            </a:fld>
            <a:endParaRPr lang="fr-FR"/>
          </a:p>
        </p:txBody>
      </p:sp>
    </p:spTree>
    <p:extLst>
      <p:ext uri="{BB962C8B-B14F-4D97-AF65-F5344CB8AC3E}">
        <p14:creationId xmlns:p14="http://schemas.microsoft.com/office/powerpoint/2010/main" val="3330392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82DEB72-3867-4501-84B3-B87FBCADD54B}" type="datetime1">
              <a:rPr lang="fr-FR" smtClean="0"/>
              <a:t>20/12/2023</a:t>
            </a:fld>
            <a:endParaRPr lang="fr-FR"/>
          </a:p>
        </p:txBody>
      </p:sp>
      <p:sp>
        <p:nvSpPr>
          <p:cNvPr id="5" name="Espace réservé du pied de page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0522D5D-170D-4D85-833E-DF658BD1E8D1}" type="slidenum">
              <a:rPr lang="fr-FR" smtClean="0"/>
              <a:t>‹#›</a:t>
            </a:fld>
            <a:endParaRPr lang="fr-FR"/>
          </a:p>
        </p:txBody>
      </p:sp>
    </p:spTree>
    <p:extLst>
      <p:ext uri="{BB962C8B-B14F-4D97-AF65-F5344CB8AC3E}">
        <p14:creationId xmlns:p14="http://schemas.microsoft.com/office/powerpoint/2010/main" val="344974390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Aurelie.sarcher@gmail.com" TargetMode="External"/><Relationship Id="rId2" Type="http://schemas.openxmlformats.org/officeDocument/2006/relationships/hyperlink" Target="mailto:Aurelie.sarcher@univ-nantes.fr" TargetMode="Externa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17.jpeg"/><Relationship Id="rId4" Type="http://schemas.openxmlformats.org/officeDocument/2006/relationships/image" Target="../media/image16.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2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6.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36.png"/></Relationships>
</file>

<file path=ppt/slides/_rels/slide4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1532389" y="233130"/>
            <a:ext cx="9144000" cy="2387600"/>
          </a:xfrm>
        </p:spPr>
        <p:txBody>
          <a:bodyPr/>
          <a:lstStyle/>
          <a:p>
            <a:r>
              <a:rPr lang="fr-FR" dirty="0"/>
              <a:t>Tutoriel échographie 3D</a:t>
            </a:r>
            <a:br>
              <a:rPr lang="fr-FR" dirty="0"/>
            </a:br>
            <a:r>
              <a:rPr lang="fr-FR" dirty="0"/>
              <a:t>avec Slicer 3D et </a:t>
            </a:r>
            <a:r>
              <a:rPr lang="fr-FR" dirty="0" err="1"/>
              <a:t>PlusServer</a:t>
            </a:r>
            <a:endParaRPr lang="fr-FR" dirty="0"/>
          </a:p>
        </p:txBody>
      </p:sp>
      <p:sp>
        <p:nvSpPr>
          <p:cNvPr id="4" name="Espace réservé du contenu 2"/>
          <p:cNvSpPr txBox="1">
            <a:spLocks/>
          </p:cNvSpPr>
          <p:nvPr/>
        </p:nvSpPr>
        <p:spPr>
          <a:xfrm>
            <a:off x="-1" y="2807409"/>
            <a:ext cx="12192001" cy="384925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fr-FR" dirty="0"/>
          </a:p>
          <a:p>
            <a:r>
              <a:rPr lang="fr-FR" b="1" dirty="0"/>
              <a:t>Tutoriel rédigé par Aurélie SARCHER, IGR</a:t>
            </a:r>
          </a:p>
          <a:p>
            <a:r>
              <a:rPr lang="fr-FR" dirty="0">
                <a:hlinkClick r:id="rId2"/>
              </a:rPr>
              <a:t>Aurelie.sarcher@univ-nantes.fr</a:t>
            </a:r>
            <a:r>
              <a:rPr lang="fr-FR" dirty="0"/>
              <a:t>  </a:t>
            </a:r>
            <a:endParaRPr lang="fr-FR" b="1" dirty="0"/>
          </a:p>
          <a:p>
            <a:r>
              <a:rPr lang="fr-FR" b="1" dirty="0"/>
              <a:t>Laboratoire Motricité, Interactions, Performance UR4334, Nantes Université</a:t>
            </a:r>
          </a:p>
          <a:p>
            <a:endParaRPr lang="fr-FR" b="1" dirty="0"/>
          </a:p>
          <a:p>
            <a:r>
              <a:rPr lang="fr-FR" i="1" dirty="0"/>
              <a:t>Version du 20/12/2023</a:t>
            </a:r>
          </a:p>
          <a:p>
            <a:endParaRPr lang="fr-FR" dirty="0">
              <a:hlinkClick r:id="rId3"/>
            </a:endParaRPr>
          </a:p>
          <a:p>
            <a:endParaRPr lang="fr-FR" dirty="0"/>
          </a:p>
        </p:txBody>
      </p:sp>
      <p:sp>
        <p:nvSpPr>
          <p:cNvPr id="7" name="Footer Placeholder 6">
            <a:extLst>
              <a:ext uri="{FF2B5EF4-FFF2-40B4-BE49-F238E27FC236}">
                <a16:creationId xmlns:a16="http://schemas.microsoft.com/office/drawing/2014/main" id="{A38FCF4B-9986-44BF-8012-983833530B98}"/>
              </a:ext>
            </a:extLst>
          </p:cNvPr>
          <p:cNvSpPr>
            <a:spLocks noGrp="1"/>
          </p:cNvSpPr>
          <p:nvPr>
            <p:ph type="ftr" sz="quarter" idx="11"/>
          </p:nvPr>
        </p:nvSpPr>
        <p:spPr/>
        <p:txBody>
          <a:bodyPr/>
          <a:lstStyle/>
          <a:p>
            <a:r>
              <a:rPr lang="en-US" dirty="0"/>
              <a:t>Merci à Antoine </a:t>
            </a:r>
            <a:r>
              <a:rPr lang="en-US" dirty="0" err="1"/>
              <a:t>Frouin</a:t>
            </a:r>
            <a:r>
              <a:rPr lang="en-US" dirty="0"/>
              <a:t> et Hugo </a:t>
            </a:r>
            <a:r>
              <a:rPr lang="en-US" dirty="0" err="1"/>
              <a:t>Guenanten</a:t>
            </a:r>
            <a:r>
              <a:rPr lang="en-US" dirty="0"/>
              <a:t> pour </a:t>
            </a:r>
            <a:r>
              <a:rPr lang="en-US" dirty="0" err="1"/>
              <a:t>l’aide</a:t>
            </a:r>
            <a:r>
              <a:rPr lang="en-US" dirty="0"/>
              <a:t> </a:t>
            </a:r>
            <a:r>
              <a:rPr lang="en-US" dirty="0" err="1"/>
              <a:t>apportée</a:t>
            </a:r>
            <a:r>
              <a:rPr lang="en-US" dirty="0"/>
              <a:t> à la </a:t>
            </a:r>
            <a:r>
              <a:rPr lang="en-US" dirty="0" err="1"/>
              <a:t>création</a:t>
            </a:r>
            <a:r>
              <a:rPr lang="en-US" dirty="0"/>
              <a:t> de </a:t>
            </a:r>
            <a:r>
              <a:rPr lang="en-US" dirty="0" err="1"/>
              <a:t>ce</a:t>
            </a:r>
            <a:r>
              <a:rPr lang="en-US" dirty="0"/>
              <a:t> </a:t>
            </a:r>
            <a:r>
              <a:rPr lang="en-US" dirty="0" err="1"/>
              <a:t>tutoriel</a:t>
            </a:r>
            <a:endParaRPr lang="fr-FR" dirty="0"/>
          </a:p>
        </p:txBody>
      </p:sp>
      <p:pic>
        <p:nvPicPr>
          <p:cNvPr id="8" name="Picture 7">
            <a:extLst>
              <a:ext uri="{FF2B5EF4-FFF2-40B4-BE49-F238E27FC236}">
                <a16:creationId xmlns:a16="http://schemas.microsoft.com/office/drawing/2014/main" id="{ACC11149-A200-CF51-8960-BDDA8F7389A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8543" y="4437137"/>
            <a:ext cx="3848348" cy="2104384"/>
          </a:xfrm>
          <a:prstGeom prst="rect">
            <a:avLst/>
          </a:prstGeom>
        </p:spPr>
      </p:pic>
      <p:pic>
        <p:nvPicPr>
          <p:cNvPr id="10" name="Picture 9">
            <a:extLst>
              <a:ext uri="{FF2B5EF4-FFF2-40B4-BE49-F238E27FC236}">
                <a16:creationId xmlns:a16="http://schemas.microsoft.com/office/drawing/2014/main" id="{5ECECFDB-2DEA-2CEC-DA80-9453F294F22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925111" y="5010030"/>
            <a:ext cx="3732283" cy="958598"/>
          </a:xfrm>
          <a:prstGeom prst="rect">
            <a:avLst/>
          </a:prstGeom>
        </p:spPr>
      </p:pic>
    </p:spTree>
    <p:extLst>
      <p:ext uri="{BB962C8B-B14F-4D97-AF65-F5344CB8AC3E}">
        <p14:creationId xmlns:p14="http://schemas.microsoft.com/office/powerpoint/2010/main" val="25258205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256674" y="176463"/>
            <a:ext cx="5710989" cy="6545012"/>
          </a:xfrm>
        </p:spPr>
        <p:txBody>
          <a:bodyPr>
            <a:normAutofit lnSpcReduction="10000"/>
          </a:bodyPr>
          <a:lstStyle/>
          <a:p>
            <a:pPr lvl="0"/>
            <a:r>
              <a:rPr lang="fr-FR" dirty="0"/>
              <a:t>Cliquer sur ‘</a:t>
            </a:r>
            <a:r>
              <a:rPr lang="fr-FR" dirty="0" err="1"/>
              <a:t>start</a:t>
            </a:r>
            <a:r>
              <a:rPr lang="fr-FR" dirty="0"/>
              <a:t> </a:t>
            </a:r>
            <a:r>
              <a:rPr lang="fr-FR" dirty="0" err="1"/>
              <a:t>wanding</a:t>
            </a:r>
            <a:r>
              <a:rPr lang="fr-FR" dirty="0"/>
              <a:t>’ pour effectuer la calibration dynamique des caméras. Une fois le nombre de points atteint, cliquer sur ‘</a:t>
            </a:r>
            <a:r>
              <a:rPr lang="fr-FR" dirty="0" err="1"/>
              <a:t>calculate</a:t>
            </a:r>
            <a:r>
              <a:rPr lang="fr-FR" dirty="0"/>
              <a:t>’, puis ‘</a:t>
            </a:r>
            <a:r>
              <a:rPr lang="fr-FR" dirty="0" err="1"/>
              <a:t>apply</a:t>
            </a:r>
            <a:r>
              <a:rPr lang="fr-FR" dirty="0"/>
              <a:t>’ si la calibration est suffisante. Enregistrer la calibration dans le dossier de session. </a:t>
            </a:r>
          </a:p>
          <a:p>
            <a:pPr lvl="0"/>
            <a:r>
              <a:rPr lang="fr-FR" dirty="0"/>
              <a:t>L’onglet ‘</a:t>
            </a:r>
            <a:r>
              <a:rPr lang="fr-FR" dirty="0" err="1"/>
              <a:t>ground</a:t>
            </a:r>
            <a:r>
              <a:rPr lang="fr-FR" dirty="0"/>
              <a:t> plane’ s’ouvre automatiquement, cliquer sur ‘set </a:t>
            </a:r>
            <a:r>
              <a:rPr lang="fr-FR" dirty="0" err="1"/>
              <a:t>ground</a:t>
            </a:r>
            <a:r>
              <a:rPr lang="fr-FR" dirty="0"/>
              <a:t> plane’ après avoir positionné la baguette de référence au sol (pas la baguette de calibration). </a:t>
            </a:r>
          </a:p>
          <a:p>
            <a:r>
              <a:rPr lang="fr-FR" b="1" dirty="0">
                <a:solidFill>
                  <a:srgbClr val="FF0000"/>
                </a:solidFill>
              </a:rPr>
              <a:t>Bien penser à choisir l’orientation de la baguette en fonction des scans à réaliser.</a:t>
            </a:r>
            <a:endParaRPr lang="fr-FR" dirty="0"/>
          </a:p>
          <a:p>
            <a:pPr lvl="0"/>
            <a:r>
              <a:rPr lang="fr-FR" dirty="0"/>
              <a:t>Ranger les 2 baguettes de calibration.</a:t>
            </a:r>
          </a:p>
          <a:p>
            <a:endParaRPr lang="fr-FR" dirty="0"/>
          </a:p>
        </p:txBody>
      </p:sp>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85738" y="176463"/>
            <a:ext cx="3358519" cy="1638445"/>
          </a:xfrm>
          <a:prstGeom prst="rect">
            <a:avLst/>
          </a:prstGeom>
        </p:spPr>
      </p:pic>
      <p:pic>
        <p:nvPicPr>
          <p:cNvPr id="5" name="Image 4"/>
          <p:cNvPicPr>
            <a:picLocks noChangeAspect="1"/>
          </p:cNvPicPr>
          <p:nvPr/>
        </p:nvPicPr>
        <p:blipFill rotWithShape="1">
          <a:blip r:embed="rId3">
            <a:extLst>
              <a:ext uri="{28A0092B-C50C-407E-A947-70E740481C1C}">
                <a14:useLocalDpi xmlns:a14="http://schemas.microsoft.com/office/drawing/2010/main" val="0"/>
              </a:ext>
            </a:extLst>
          </a:blip>
          <a:srcRect r="86579" b="83164"/>
          <a:stretch/>
        </p:blipFill>
        <p:spPr>
          <a:xfrm>
            <a:off x="6204813" y="3156285"/>
            <a:ext cx="3092467" cy="2121568"/>
          </a:xfrm>
          <a:prstGeom prst="rect">
            <a:avLst/>
          </a:prstGeom>
        </p:spPr>
      </p:pic>
      <p:pic>
        <p:nvPicPr>
          <p:cNvPr id="6" name="Image 5"/>
          <p:cNvPicPr>
            <a:picLocks noChangeAspect="1"/>
          </p:cNvPicPr>
          <p:nvPr/>
        </p:nvPicPr>
        <p:blipFill rotWithShape="1">
          <a:blip r:embed="rId4" cstate="print">
            <a:extLst>
              <a:ext uri="{28A0092B-C50C-407E-A947-70E740481C1C}">
                <a14:useLocalDpi xmlns:a14="http://schemas.microsoft.com/office/drawing/2010/main" val="0"/>
              </a:ext>
            </a:extLst>
          </a:blip>
          <a:srcRect l="23512"/>
          <a:stretch/>
        </p:blipFill>
        <p:spPr>
          <a:xfrm rot="5400000">
            <a:off x="6181563" y="23250"/>
            <a:ext cx="2390274" cy="2343774"/>
          </a:xfrm>
          <a:prstGeom prst="rect">
            <a:avLst/>
          </a:prstGeom>
        </p:spPr>
      </p:pic>
      <p:pic>
        <p:nvPicPr>
          <p:cNvPr id="7" name="Imag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5400000">
            <a:off x="8843401" y="3389209"/>
            <a:ext cx="3631027" cy="2723270"/>
          </a:xfrm>
          <a:prstGeom prst="rect">
            <a:avLst/>
          </a:prstGeom>
        </p:spPr>
      </p:pic>
      <p:sp>
        <p:nvSpPr>
          <p:cNvPr id="8" name="Ellipse 7"/>
          <p:cNvSpPr/>
          <p:nvPr/>
        </p:nvSpPr>
        <p:spPr>
          <a:xfrm>
            <a:off x="6368716" y="705853"/>
            <a:ext cx="1732547" cy="18288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Ellipse 8"/>
          <p:cNvSpPr/>
          <p:nvPr/>
        </p:nvSpPr>
        <p:spPr>
          <a:xfrm>
            <a:off x="9598723" y="4705474"/>
            <a:ext cx="1732547" cy="18288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Espace réservé du numéro de diapositive 1"/>
          <p:cNvSpPr>
            <a:spLocks noGrp="1"/>
          </p:cNvSpPr>
          <p:nvPr>
            <p:ph type="sldNum" sz="quarter" idx="12"/>
          </p:nvPr>
        </p:nvSpPr>
        <p:spPr/>
        <p:txBody>
          <a:bodyPr/>
          <a:lstStyle/>
          <a:p>
            <a:fld id="{10522D5D-170D-4D85-833E-DF658BD1E8D1}" type="slidenum">
              <a:rPr lang="fr-FR" smtClean="0"/>
              <a:t>10</a:t>
            </a:fld>
            <a:endParaRPr lang="fr-FR"/>
          </a:p>
        </p:txBody>
      </p:sp>
    </p:spTree>
    <p:extLst>
      <p:ext uri="{BB962C8B-B14F-4D97-AF65-F5344CB8AC3E}">
        <p14:creationId xmlns:p14="http://schemas.microsoft.com/office/powerpoint/2010/main" val="24396457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47502" y="198870"/>
            <a:ext cx="5396345" cy="3184410"/>
          </a:xfrm>
        </p:spPr>
        <p:txBody>
          <a:bodyPr>
            <a:normAutofit fontScale="90000"/>
          </a:bodyPr>
          <a:lstStyle/>
          <a:p>
            <a:r>
              <a:rPr lang="fr-FR" b="1" dirty="0"/>
              <a:t>CAS n°1 : CALIBRATION DU TRACKER DE LA SONDE ECHO</a:t>
            </a:r>
            <a:br>
              <a:rPr lang="fr-FR" b="1" dirty="0"/>
            </a:br>
            <a:br>
              <a:rPr lang="fr-FR" b="1" dirty="0"/>
            </a:br>
            <a:r>
              <a:rPr lang="fr-FR" sz="1700" b="1" dirty="0">
                <a:sym typeface="Wingdings" panose="05000000000000000000" pitchFamily="2" charset="2"/>
              </a:rPr>
              <a:t> Si le </a:t>
            </a:r>
            <a:r>
              <a:rPr lang="fr-FR" sz="1700" b="1" dirty="0" err="1">
                <a:sym typeface="Wingdings" panose="05000000000000000000" pitchFamily="2" charset="2"/>
              </a:rPr>
              <a:t>tracker</a:t>
            </a:r>
            <a:r>
              <a:rPr lang="fr-FR" sz="1700" b="1" dirty="0">
                <a:sym typeface="Wingdings" panose="05000000000000000000" pitchFamily="2" charset="2"/>
              </a:rPr>
              <a:t> de la sonde a été déplacé</a:t>
            </a:r>
            <a:br>
              <a:rPr lang="fr-FR" sz="1700" b="1" dirty="0">
                <a:sym typeface="Wingdings" panose="05000000000000000000" pitchFamily="2" charset="2"/>
              </a:rPr>
            </a:br>
            <a:r>
              <a:rPr lang="fr-FR" sz="1700" b="1" dirty="0">
                <a:sym typeface="Wingdings" panose="05000000000000000000" pitchFamily="2" charset="2"/>
              </a:rPr>
              <a:t> si les paramètres de profondeur de l’écho ont été modifiés</a:t>
            </a:r>
            <a:endParaRPr lang="fr-FR" sz="1700" b="1" dirty="0"/>
          </a:p>
        </p:txBody>
      </p:sp>
      <p:sp>
        <p:nvSpPr>
          <p:cNvPr id="4" name="Titre 1"/>
          <p:cNvSpPr txBox="1">
            <a:spLocks/>
          </p:cNvSpPr>
          <p:nvPr/>
        </p:nvSpPr>
        <p:spPr>
          <a:xfrm>
            <a:off x="6377247" y="456564"/>
            <a:ext cx="5205153" cy="241964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b="1" dirty="0"/>
              <a:t>CAS n°2 : ACQUISITION DIRECTE SANS RECALIBRATION DE LA SONDE</a:t>
            </a:r>
          </a:p>
        </p:txBody>
      </p:sp>
      <p:cxnSp>
        <p:nvCxnSpPr>
          <p:cNvPr id="7" name="Connecteur droit 6"/>
          <p:cNvCxnSpPr/>
          <p:nvPr/>
        </p:nvCxnSpPr>
        <p:spPr>
          <a:xfrm>
            <a:off x="5843847" y="74815"/>
            <a:ext cx="58189" cy="6783185"/>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8" name="Espace réservé du numéro de diapositive 7"/>
          <p:cNvSpPr>
            <a:spLocks noGrp="1"/>
          </p:cNvSpPr>
          <p:nvPr>
            <p:ph type="sldNum" sz="quarter" idx="12"/>
          </p:nvPr>
        </p:nvSpPr>
        <p:spPr/>
        <p:txBody>
          <a:bodyPr/>
          <a:lstStyle/>
          <a:p>
            <a:fld id="{10522D5D-170D-4D85-833E-DF658BD1E8D1}" type="slidenum">
              <a:rPr lang="fr-FR" smtClean="0"/>
              <a:t>11</a:t>
            </a:fld>
            <a:endParaRPr lang="fr-FR"/>
          </a:p>
        </p:txBody>
      </p:sp>
    </p:spTree>
    <p:extLst>
      <p:ext uri="{BB962C8B-B14F-4D97-AF65-F5344CB8AC3E}">
        <p14:creationId xmlns:p14="http://schemas.microsoft.com/office/powerpoint/2010/main" val="34979329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112295" y="320842"/>
            <a:ext cx="5448920" cy="6537158"/>
          </a:xfrm>
        </p:spPr>
        <p:txBody>
          <a:bodyPr>
            <a:normAutofit/>
          </a:bodyPr>
          <a:lstStyle/>
          <a:p>
            <a:pPr lvl="0"/>
            <a:r>
              <a:rPr lang="fr-FR" dirty="0"/>
              <a:t>Cliquer sur ‘</a:t>
            </a:r>
            <a:r>
              <a:rPr lang="fr-FR" dirty="0" err="1"/>
              <a:t>layout</a:t>
            </a:r>
            <a:r>
              <a:rPr lang="fr-FR" dirty="0"/>
              <a:t>’ </a:t>
            </a:r>
            <a:r>
              <a:rPr lang="fr-FR" dirty="0">
                <a:sym typeface="Wingdings" panose="05000000000000000000" pitchFamily="2" charset="2"/>
              </a:rPr>
              <a:t></a:t>
            </a:r>
            <a:r>
              <a:rPr lang="fr-FR" dirty="0"/>
              <a:t> ‘capture’</a:t>
            </a:r>
          </a:p>
          <a:p>
            <a:pPr lvl="0"/>
            <a:r>
              <a:rPr lang="fr-FR" dirty="0"/>
              <a:t>Positionner </a:t>
            </a:r>
            <a:r>
              <a:rPr lang="fr-FR" b="1" dirty="0"/>
              <a:t>la sonde et le </a:t>
            </a:r>
            <a:r>
              <a:rPr lang="fr-FR" b="1" dirty="0" err="1"/>
              <a:t>stylus</a:t>
            </a:r>
            <a:r>
              <a:rPr lang="fr-FR" b="1" dirty="0"/>
              <a:t> </a:t>
            </a:r>
            <a:r>
              <a:rPr lang="fr-FR" dirty="0"/>
              <a:t>au milieu du champ des caméras. </a:t>
            </a:r>
          </a:p>
          <a:p>
            <a:pPr lvl="0"/>
            <a:r>
              <a:rPr lang="fr-FR" dirty="0"/>
              <a:t>Si un </a:t>
            </a:r>
            <a:r>
              <a:rPr lang="fr-FR" dirty="0" err="1"/>
              <a:t>rigid</a:t>
            </a:r>
            <a:r>
              <a:rPr lang="fr-FR" dirty="0"/>
              <a:t> body apparait déjà dans ‘</a:t>
            </a:r>
            <a:r>
              <a:rPr lang="fr-FR" dirty="0" err="1"/>
              <a:t>asset</a:t>
            </a:r>
            <a:r>
              <a:rPr lang="fr-FR" dirty="0"/>
              <a:t>’ en haut à gauche, le supprimer. </a:t>
            </a:r>
          </a:p>
          <a:p>
            <a:pPr lvl="0"/>
            <a:endParaRPr lang="fr-FR" dirty="0"/>
          </a:p>
          <a:p>
            <a:pPr lvl="0"/>
            <a:endParaRPr lang="fr-FR" dirty="0">
              <a:solidFill>
                <a:srgbClr val="FF0000"/>
              </a:solidFill>
            </a:endParaRPr>
          </a:p>
          <a:p>
            <a:pPr lvl="0"/>
            <a:endParaRPr lang="fr-FR" dirty="0">
              <a:solidFill>
                <a:srgbClr val="FF0000"/>
              </a:solidFill>
            </a:endParaRPr>
          </a:p>
          <a:p>
            <a:pPr lvl="0"/>
            <a:endParaRPr lang="fr-FR" dirty="0">
              <a:solidFill>
                <a:srgbClr val="FF0000"/>
              </a:solidFill>
            </a:endParaRPr>
          </a:p>
          <a:p>
            <a:pPr lvl="0"/>
            <a:endParaRPr lang="fr-FR" dirty="0">
              <a:solidFill>
                <a:srgbClr val="FF0000"/>
              </a:solidFill>
            </a:endParaRPr>
          </a:p>
          <a:p>
            <a:pPr lvl="0"/>
            <a:endParaRPr lang="fr-FR" dirty="0">
              <a:solidFill>
                <a:srgbClr val="FF0000"/>
              </a:solidFill>
            </a:endParaRPr>
          </a:p>
          <a:p>
            <a:pPr lvl="0"/>
            <a:endParaRPr lang="fr-FR" dirty="0">
              <a:solidFill>
                <a:srgbClr val="FF0000"/>
              </a:solidFill>
            </a:endParaRPr>
          </a:p>
          <a:p>
            <a:pPr lvl="0"/>
            <a:endParaRPr lang="fr-FR" dirty="0">
              <a:solidFill>
                <a:srgbClr val="FF0000"/>
              </a:solidFill>
            </a:endParaRPr>
          </a:p>
          <a:p>
            <a:endParaRPr lang="fr-FR" dirty="0"/>
          </a:p>
        </p:txBody>
      </p:sp>
      <p:grpSp>
        <p:nvGrpSpPr>
          <p:cNvPr id="2" name="Groupe 1"/>
          <p:cNvGrpSpPr/>
          <p:nvPr/>
        </p:nvGrpSpPr>
        <p:grpSpPr>
          <a:xfrm>
            <a:off x="290049" y="2892828"/>
            <a:ext cx="5349167" cy="3785125"/>
            <a:chOff x="6511032" y="82178"/>
            <a:chExt cx="5575549" cy="3945316"/>
          </a:xfrm>
        </p:grpSpPr>
        <p:pic>
          <p:nvPicPr>
            <p:cNvPr id="8" name="Image 7"/>
            <p:cNvPicPr>
              <a:picLocks noChangeAspect="1"/>
            </p:cNvPicPr>
            <p:nvPr/>
          </p:nvPicPr>
          <p:blipFill rotWithShape="1">
            <a:blip r:embed="rId2" cstate="print">
              <a:extLst>
                <a:ext uri="{28A0092B-C50C-407E-A947-70E740481C1C}">
                  <a14:useLocalDpi xmlns:a14="http://schemas.microsoft.com/office/drawing/2010/main" val="0"/>
                </a:ext>
              </a:extLst>
            </a:blip>
            <a:srcRect l="30612" t="34534"/>
            <a:stretch/>
          </p:blipFill>
          <p:spPr>
            <a:xfrm>
              <a:off x="6511032" y="82178"/>
              <a:ext cx="5575549" cy="3945316"/>
            </a:xfrm>
            <a:prstGeom prst="rect">
              <a:avLst/>
            </a:prstGeom>
          </p:spPr>
        </p:pic>
        <p:sp>
          <p:nvSpPr>
            <p:cNvPr id="9" name="Ellipse 8"/>
            <p:cNvSpPr/>
            <p:nvPr/>
          </p:nvSpPr>
          <p:spPr>
            <a:xfrm>
              <a:off x="6914147" y="978568"/>
              <a:ext cx="460897" cy="6096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Ellipse 9"/>
            <p:cNvSpPr/>
            <p:nvPr/>
          </p:nvSpPr>
          <p:spPr>
            <a:xfrm>
              <a:off x="7375044" y="978568"/>
              <a:ext cx="460897" cy="6096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Ellipse 10"/>
            <p:cNvSpPr/>
            <p:nvPr/>
          </p:nvSpPr>
          <p:spPr>
            <a:xfrm>
              <a:off x="10405895" y="2237873"/>
              <a:ext cx="460897" cy="6096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Ellipse 11"/>
            <p:cNvSpPr/>
            <p:nvPr/>
          </p:nvSpPr>
          <p:spPr>
            <a:xfrm>
              <a:off x="10786582" y="2237873"/>
              <a:ext cx="460897" cy="6096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cxnSp>
        <p:nvCxnSpPr>
          <p:cNvPr id="13" name="Connecteur droit 12"/>
          <p:cNvCxnSpPr/>
          <p:nvPr/>
        </p:nvCxnSpPr>
        <p:spPr>
          <a:xfrm>
            <a:off x="5843847" y="74815"/>
            <a:ext cx="58189" cy="6783185"/>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6" name="Espace réservé du contenu 2"/>
          <p:cNvSpPr txBox="1">
            <a:spLocks/>
          </p:cNvSpPr>
          <p:nvPr/>
        </p:nvSpPr>
        <p:spPr>
          <a:xfrm>
            <a:off x="6058039" y="320841"/>
            <a:ext cx="5448920" cy="2571987"/>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a:t>Cliquer sur ‘</a:t>
            </a:r>
            <a:r>
              <a:rPr lang="fr-FR" dirty="0" err="1"/>
              <a:t>layout</a:t>
            </a:r>
            <a:r>
              <a:rPr lang="fr-FR" dirty="0"/>
              <a:t>’ </a:t>
            </a:r>
            <a:r>
              <a:rPr lang="fr-FR" dirty="0">
                <a:sym typeface="Wingdings" panose="05000000000000000000" pitchFamily="2" charset="2"/>
              </a:rPr>
              <a:t></a:t>
            </a:r>
            <a:r>
              <a:rPr lang="fr-FR" dirty="0"/>
              <a:t> ‘capture’</a:t>
            </a:r>
          </a:p>
          <a:p>
            <a:r>
              <a:rPr lang="fr-FR" dirty="0"/>
              <a:t>Positionner </a:t>
            </a:r>
            <a:r>
              <a:rPr lang="fr-FR" b="1" dirty="0"/>
              <a:t>la sonde </a:t>
            </a:r>
            <a:r>
              <a:rPr lang="fr-FR" dirty="0"/>
              <a:t>au milieu du champ des caméras. </a:t>
            </a:r>
          </a:p>
          <a:p>
            <a:r>
              <a:rPr lang="fr-FR" dirty="0"/>
              <a:t>Si un </a:t>
            </a:r>
            <a:r>
              <a:rPr lang="fr-FR" dirty="0" err="1"/>
              <a:t>rigid</a:t>
            </a:r>
            <a:r>
              <a:rPr lang="fr-FR" dirty="0"/>
              <a:t> body apparait déjà dans ‘</a:t>
            </a:r>
            <a:r>
              <a:rPr lang="fr-FR" dirty="0" err="1"/>
              <a:t>asset</a:t>
            </a:r>
            <a:r>
              <a:rPr lang="fr-FR" dirty="0"/>
              <a:t>’ en haut à gauche, le supprimer. </a:t>
            </a:r>
          </a:p>
          <a:p>
            <a:endParaRPr lang="fr-FR" dirty="0"/>
          </a:p>
        </p:txBody>
      </p:sp>
      <p:sp>
        <p:nvSpPr>
          <p:cNvPr id="6" name="Rectangle 5"/>
          <p:cNvSpPr/>
          <p:nvPr/>
        </p:nvSpPr>
        <p:spPr>
          <a:xfrm>
            <a:off x="2019993" y="3931920"/>
            <a:ext cx="714894" cy="58189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7" name="Connecteur droit avec flèche 16"/>
          <p:cNvCxnSpPr/>
          <p:nvPr/>
        </p:nvCxnSpPr>
        <p:spPr>
          <a:xfrm>
            <a:off x="2019993" y="2712781"/>
            <a:ext cx="357447" cy="111938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Connecteur droit avec flèche 17"/>
          <p:cNvCxnSpPr/>
          <p:nvPr/>
        </p:nvCxnSpPr>
        <p:spPr>
          <a:xfrm flipH="1">
            <a:off x="2904328" y="2094807"/>
            <a:ext cx="3153711" cy="184126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Espace réservé du numéro de diapositive 20"/>
          <p:cNvSpPr>
            <a:spLocks noGrp="1"/>
          </p:cNvSpPr>
          <p:nvPr>
            <p:ph type="sldNum" sz="quarter" idx="12"/>
          </p:nvPr>
        </p:nvSpPr>
        <p:spPr/>
        <p:txBody>
          <a:bodyPr/>
          <a:lstStyle/>
          <a:p>
            <a:fld id="{10522D5D-170D-4D85-833E-DF658BD1E8D1}" type="slidenum">
              <a:rPr lang="fr-FR" smtClean="0"/>
              <a:t>12</a:t>
            </a:fld>
            <a:endParaRPr lang="fr-FR"/>
          </a:p>
        </p:txBody>
      </p:sp>
    </p:spTree>
    <p:extLst>
      <p:ext uri="{BB962C8B-B14F-4D97-AF65-F5344CB8AC3E}">
        <p14:creationId xmlns:p14="http://schemas.microsoft.com/office/powerpoint/2010/main" val="27408943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Connecteur droit 12"/>
          <p:cNvCxnSpPr/>
          <p:nvPr/>
        </p:nvCxnSpPr>
        <p:spPr>
          <a:xfrm>
            <a:off x="5843847" y="74815"/>
            <a:ext cx="58189" cy="6783185"/>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7" name="Espace réservé du contenu 2"/>
          <p:cNvSpPr>
            <a:spLocks noGrp="1"/>
          </p:cNvSpPr>
          <p:nvPr>
            <p:ph idx="1"/>
          </p:nvPr>
        </p:nvSpPr>
        <p:spPr>
          <a:xfrm>
            <a:off x="311688" y="111223"/>
            <a:ext cx="5349167" cy="2490662"/>
          </a:xfrm>
        </p:spPr>
        <p:txBody>
          <a:bodyPr>
            <a:normAutofit fontScale="70000" lnSpcReduction="20000"/>
          </a:bodyPr>
          <a:lstStyle/>
          <a:p>
            <a:r>
              <a:rPr lang="fr-FR" dirty="0">
                <a:solidFill>
                  <a:srgbClr val="FF0000"/>
                </a:solidFill>
              </a:rPr>
              <a:t>Charger dans Motive </a:t>
            </a:r>
            <a:r>
              <a:rPr lang="fr-FR" b="1" dirty="0">
                <a:solidFill>
                  <a:srgbClr val="FF0000"/>
                </a:solidFill>
              </a:rPr>
              <a:t>les deux </a:t>
            </a:r>
            <a:r>
              <a:rPr lang="fr-FR" b="1" dirty="0" err="1">
                <a:solidFill>
                  <a:srgbClr val="FF0000"/>
                </a:solidFill>
              </a:rPr>
              <a:t>rigid</a:t>
            </a:r>
            <a:r>
              <a:rPr lang="fr-FR" b="1" dirty="0">
                <a:solidFill>
                  <a:srgbClr val="FF0000"/>
                </a:solidFill>
              </a:rPr>
              <a:t> body ‘</a:t>
            </a:r>
            <a:r>
              <a:rPr lang="fr-FR" b="1" dirty="0" err="1">
                <a:solidFill>
                  <a:srgbClr val="FF0000"/>
                </a:solidFill>
              </a:rPr>
              <a:t>Probe.motive</a:t>
            </a:r>
            <a:r>
              <a:rPr lang="fr-FR" b="1" dirty="0">
                <a:solidFill>
                  <a:srgbClr val="FF0000"/>
                </a:solidFill>
              </a:rPr>
              <a:t>’ et ‘</a:t>
            </a:r>
            <a:r>
              <a:rPr lang="fr-FR" b="1" dirty="0" err="1">
                <a:solidFill>
                  <a:srgbClr val="FF0000"/>
                </a:solidFill>
              </a:rPr>
              <a:t>Stylus.motive</a:t>
            </a:r>
            <a:r>
              <a:rPr lang="fr-FR" b="1" dirty="0">
                <a:solidFill>
                  <a:srgbClr val="FF0000"/>
                </a:solidFill>
              </a:rPr>
              <a:t>’ </a:t>
            </a:r>
            <a:r>
              <a:rPr lang="fr-FR" dirty="0">
                <a:solidFill>
                  <a:srgbClr val="FF0000"/>
                </a:solidFill>
              </a:rPr>
              <a:t>présents dans le dossier ‘C:/</a:t>
            </a:r>
            <a:r>
              <a:rPr lang="fr-FR" dirty="0" err="1">
                <a:solidFill>
                  <a:srgbClr val="FF0000"/>
                </a:solidFill>
              </a:rPr>
              <a:t>Users</a:t>
            </a:r>
            <a:r>
              <a:rPr lang="fr-FR" dirty="0">
                <a:solidFill>
                  <a:srgbClr val="FF0000"/>
                </a:solidFill>
              </a:rPr>
              <a:t>/Labo MIP/PlusApp-2.8.0.20191105-Win64/config’ (les sélectionner dans l’Explorer et les déplacer dans la fenêtre ‘</a:t>
            </a:r>
            <a:r>
              <a:rPr lang="fr-FR" dirty="0" err="1">
                <a:solidFill>
                  <a:srgbClr val="FF0000"/>
                </a:solidFill>
              </a:rPr>
              <a:t>Assets</a:t>
            </a:r>
            <a:r>
              <a:rPr lang="fr-FR" dirty="0">
                <a:solidFill>
                  <a:srgbClr val="FF0000"/>
                </a:solidFill>
              </a:rPr>
              <a:t>’ ci-dessous).</a:t>
            </a:r>
            <a:endParaRPr lang="fr-FR" dirty="0"/>
          </a:p>
          <a:p>
            <a:r>
              <a:rPr lang="fr-FR" dirty="0"/>
              <a:t>Normalement </a:t>
            </a:r>
            <a:r>
              <a:rPr lang="fr-FR" b="1" dirty="0"/>
              <a:t>la sonde et le </a:t>
            </a:r>
            <a:r>
              <a:rPr lang="fr-FR" b="1" dirty="0" err="1"/>
              <a:t>stylus</a:t>
            </a:r>
            <a:r>
              <a:rPr lang="fr-FR" b="1" dirty="0"/>
              <a:t> </a:t>
            </a:r>
            <a:r>
              <a:rPr lang="fr-FR" dirty="0"/>
              <a:t>sont automatiquement reconnus comme les </a:t>
            </a:r>
            <a:r>
              <a:rPr lang="fr-FR" dirty="0" err="1"/>
              <a:t>rigidbody</a:t>
            </a:r>
            <a:r>
              <a:rPr lang="fr-FR" dirty="0"/>
              <a:t> (bouger les éléments et visualiser la fenêtre 3D pour vérifier que c’est bien le cas).</a:t>
            </a:r>
          </a:p>
        </p:txBody>
      </p:sp>
      <p:pic>
        <p:nvPicPr>
          <p:cNvPr id="18" name="Image 1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424" y="4456351"/>
            <a:ext cx="4239581" cy="2318521"/>
          </a:xfrm>
          <a:prstGeom prst="rect">
            <a:avLst/>
          </a:prstGeom>
        </p:spPr>
      </p:pic>
      <p:pic>
        <p:nvPicPr>
          <p:cNvPr id="19" name="Image 18"/>
          <p:cNvPicPr>
            <a:picLocks noChangeAspect="1"/>
          </p:cNvPicPr>
          <p:nvPr/>
        </p:nvPicPr>
        <p:blipFill rotWithShape="1">
          <a:blip r:embed="rId3">
            <a:extLst>
              <a:ext uri="{28A0092B-C50C-407E-A947-70E740481C1C}">
                <a14:useLocalDpi xmlns:a14="http://schemas.microsoft.com/office/drawing/2010/main" val="0"/>
              </a:ext>
            </a:extLst>
          </a:blip>
          <a:srcRect l="-939" r="86793" b="70394"/>
          <a:stretch/>
        </p:blipFill>
        <p:spPr>
          <a:xfrm>
            <a:off x="1393981" y="2484735"/>
            <a:ext cx="1900604" cy="2175300"/>
          </a:xfrm>
          <a:prstGeom prst="rect">
            <a:avLst/>
          </a:prstGeom>
        </p:spPr>
      </p:pic>
      <p:sp>
        <p:nvSpPr>
          <p:cNvPr id="20" name="Flèche droite 19"/>
          <p:cNvSpPr/>
          <p:nvPr/>
        </p:nvSpPr>
        <p:spPr>
          <a:xfrm rot="19127704">
            <a:off x="26492" y="3900126"/>
            <a:ext cx="1664368" cy="24162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1" name="Espace réservé du contenu 2"/>
          <p:cNvSpPr txBox="1">
            <a:spLocks/>
          </p:cNvSpPr>
          <p:nvPr/>
        </p:nvSpPr>
        <p:spPr>
          <a:xfrm>
            <a:off x="6085028" y="111223"/>
            <a:ext cx="5349167" cy="2490662"/>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a:solidFill>
                  <a:srgbClr val="FF0000"/>
                </a:solidFill>
              </a:rPr>
              <a:t>Charger dans Motive </a:t>
            </a:r>
            <a:r>
              <a:rPr lang="fr-FR" b="1" dirty="0">
                <a:solidFill>
                  <a:srgbClr val="FF0000"/>
                </a:solidFill>
              </a:rPr>
              <a:t>le </a:t>
            </a:r>
            <a:r>
              <a:rPr lang="fr-FR" b="1" dirty="0" err="1">
                <a:solidFill>
                  <a:srgbClr val="FF0000"/>
                </a:solidFill>
              </a:rPr>
              <a:t>rigid</a:t>
            </a:r>
            <a:r>
              <a:rPr lang="fr-FR" b="1" dirty="0">
                <a:solidFill>
                  <a:srgbClr val="FF0000"/>
                </a:solidFill>
              </a:rPr>
              <a:t> body ‘</a:t>
            </a:r>
            <a:r>
              <a:rPr lang="fr-FR" b="1" dirty="0" err="1">
                <a:solidFill>
                  <a:srgbClr val="FF0000"/>
                </a:solidFill>
              </a:rPr>
              <a:t>Probe.motive</a:t>
            </a:r>
            <a:r>
              <a:rPr lang="fr-FR" b="1" dirty="0">
                <a:solidFill>
                  <a:srgbClr val="FF0000"/>
                </a:solidFill>
              </a:rPr>
              <a:t>’ </a:t>
            </a:r>
            <a:r>
              <a:rPr lang="fr-FR" dirty="0">
                <a:solidFill>
                  <a:srgbClr val="FF0000"/>
                </a:solidFill>
              </a:rPr>
              <a:t>présent dans le dossier ‘C:/</a:t>
            </a:r>
            <a:r>
              <a:rPr lang="fr-FR" dirty="0" err="1">
                <a:solidFill>
                  <a:srgbClr val="FF0000"/>
                </a:solidFill>
              </a:rPr>
              <a:t>Users</a:t>
            </a:r>
            <a:r>
              <a:rPr lang="fr-FR" dirty="0">
                <a:solidFill>
                  <a:srgbClr val="FF0000"/>
                </a:solidFill>
              </a:rPr>
              <a:t>/Labo MIP/PlusApp-2.8.0.20191105-Win64/config’ (le sélectionner dans l’Explorer et le déplacer dans la fenêtre ‘</a:t>
            </a:r>
            <a:r>
              <a:rPr lang="fr-FR" dirty="0" err="1">
                <a:solidFill>
                  <a:srgbClr val="FF0000"/>
                </a:solidFill>
              </a:rPr>
              <a:t>Assets</a:t>
            </a:r>
            <a:r>
              <a:rPr lang="fr-FR" dirty="0">
                <a:solidFill>
                  <a:srgbClr val="FF0000"/>
                </a:solidFill>
              </a:rPr>
              <a:t>’ ci-dessous).</a:t>
            </a:r>
            <a:endParaRPr lang="fr-FR" dirty="0"/>
          </a:p>
          <a:p>
            <a:r>
              <a:rPr lang="fr-FR" dirty="0"/>
              <a:t>Normalement </a:t>
            </a:r>
            <a:r>
              <a:rPr lang="fr-FR" b="1" dirty="0"/>
              <a:t>la sonde </a:t>
            </a:r>
            <a:r>
              <a:rPr lang="fr-FR" dirty="0"/>
              <a:t>est automatiquement reconnue comme le </a:t>
            </a:r>
            <a:r>
              <a:rPr lang="fr-FR" dirty="0" err="1"/>
              <a:t>rigidbody</a:t>
            </a:r>
            <a:r>
              <a:rPr lang="fr-FR" dirty="0"/>
              <a:t> (la bouger et visualiser la fenêtre 3D pour vérifier que c’est bien le cas).</a:t>
            </a:r>
          </a:p>
        </p:txBody>
      </p:sp>
      <p:sp>
        <p:nvSpPr>
          <p:cNvPr id="5" name="Espace réservé du numéro de diapositive 4"/>
          <p:cNvSpPr>
            <a:spLocks noGrp="1"/>
          </p:cNvSpPr>
          <p:nvPr>
            <p:ph type="sldNum" sz="quarter" idx="12"/>
          </p:nvPr>
        </p:nvSpPr>
        <p:spPr/>
        <p:txBody>
          <a:bodyPr/>
          <a:lstStyle/>
          <a:p>
            <a:fld id="{10522D5D-170D-4D85-833E-DF658BD1E8D1}" type="slidenum">
              <a:rPr lang="fr-FR" smtClean="0"/>
              <a:t>13</a:t>
            </a:fld>
            <a:endParaRPr lang="fr-FR"/>
          </a:p>
        </p:txBody>
      </p:sp>
    </p:spTree>
    <p:extLst>
      <p:ext uri="{BB962C8B-B14F-4D97-AF65-F5344CB8AC3E}">
        <p14:creationId xmlns:p14="http://schemas.microsoft.com/office/powerpoint/2010/main" val="28027182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838200" y="304800"/>
            <a:ext cx="6284495" cy="5872163"/>
          </a:xfrm>
        </p:spPr>
        <p:txBody>
          <a:bodyPr/>
          <a:lstStyle/>
          <a:p>
            <a:pPr lvl="0"/>
            <a:r>
              <a:rPr lang="fr-FR" dirty="0"/>
              <a:t>Cliquer sur ‘file’ </a:t>
            </a:r>
            <a:r>
              <a:rPr lang="fr-FR" dirty="0">
                <a:sym typeface="Wingdings" panose="05000000000000000000" pitchFamily="2" charset="2"/>
              </a:rPr>
              <a:t></a:t>
            </a:r>
            <a:r>
              <a:rPr lang="fr-FR" dirty="0"/>
              <a:t> ‘export profile file as’ et enregistrer le fichier dans ‘C:/</a:t>
            </a:r>
            <a:r>
              <a:rPr lang="fr-FR" dirty="0" err="1"/>
              <a:t>Users</a:t>
            </a:r>
            <a:r>
              <a:rPr lang="fr-FR" dirty="0"/>
              <a:t>/Labo MIP/PlusApp-2.8.0.20191105-Win64/config’ en le renommant ‘</a:t>
            </a:r>
            <a:r>
              <a:rPr lang="fr-FR" dirty="0" err="1"/>
              <a:t>motiveprofilefile</a:t>
            </a:r>
            <a:r>
              <a:rPr lang="fr-FR" dirty="0"/>
              <a:t>’. </a:t>
            </a:r>
          </a:p>
          <a:p>
            <a:pPr lvl="0"/>
            <a:r>
              <a:rPr lang="en-US" dirty="0"/>
              <a:t>Cliquer sur « View » </a:t>
            </a:r>
            <a:r>
              <a:rPr lang="fr-FR" dirty="0">
                <a:sym typeface="Wingdings" panose="05000000000000000000" pitchFamily="2" charset="2"/>
              </a:rPr>
              <a:t></a:t>
            </a:r>
            <a:r>
              <a:rPr lang="en-US" dirty="0"/>
              <a:t> « Data Streaming Pane », </a:t>
            </a:r>
            <a:r>
              <a:rPr lang="en-US" dirty="0" err="1"/>
              <a:t>puis</a:t>
            </a:r>
            <a:r>
              <a:rPr lang="en-US" dirty="0"/>
              <a:t> verifier que « Broadcast Frame Data » </a:t>
            </a:r>
            <a:r>
              <a:rPr lang="fr-FR" dirty="0"/>
              <a:t>soit sur </a:t>
            </a:r>
            <a:r>
              <a:rPr lang="en-US" dirty="0"/>
              <a:t>‘ON’.</a:t>
            </a:r>
            <a:endParaRPr lang="fr-FR" dirty="0"/>
          </a:p>
          <a:p>
            <a:pPr lvl="0"/>
            <a:r>
              <a:rPr lang="en-US" b="1" dirty="0"/>
              <a:t>NE PAS QUITTER MOTIVE.</a:t>
            </a:r>
            <a:endParaRPr lang="fr-FR" dirty="0"/>
          </a:p>
          <a:p>
            <a:endParaRPr lang="fr-FR" dirty="0"/>
          </a:p>
        </p:txBody>
      </p:sp>
      <p:pic>
        <p:nvPicPr>
          <p:cNvPr id="5" name="Imag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55909" y="3240881"/>
            <a:ext cx="4174154" cy="2282740"/>
          </a:xfrm>
          <a:prstGeom prst="rect">
            <a:avLst/>
          </a:prstGeom>
        </p:spPr>
      </p:pic>
      <p:pic>
        <p:nvPicPr>
          <p:cNvPr id="6" name="Image 5"/>
          <p:cNvPicPr>
            <a:picLocks noChangeAspect="1"/>
          </p:cNvPicPr>
          <p:nvPr/>
        </p:nvPicPr>
        <p:blipFill rotWithShape="1">
          <a:blip r:embed="rId3">
            <a:extLst>
              <a:ext uri="{28A0092B-C50C-407E-A947-70E740481C1C}">
                <a14:useLocalDpi xmlns:a14="http://schemas.microsoft.com/office/drawing/2010/main" val="0"/>
              </a:ext>
            </a:extLst>
          </a:blip>
          <a:srcRect r="86654"/>
          <a:stretch/>
        </p:blipFill>
        <p:spPr>
          <a:xfrm>
            <a:off x="10266948" y="87446"/>
            <a:ext cx="1652337" cy="6770554"/>
          </a:xfrm>
          <a:prstGeom prst="rect">
            <a:avLst/>
          </a:prstGeom>
        </p:spPr>
      </p:pic>
      <p:sp>
        <p:nvSpPr>
          <p:cNvPr id="2" name="Espace réservé du numéro de diapositive 1"/>
          <p:cNvSpPr>
            <a:spLocks noGrp="1"/>
          </p:cNvSpPr>
          <p:nvPr>
            <p:ph type="sldNum" sz="quarter" idx="12"/>
          </p:nvPr>
        </p:nvSpPr>
        <p:spPr/>
        <p:txBody>
          <a:bodyPr/>
          <a:lstStyle/>
          <a:p>
            <a:fld id="{10522D5D-170D-4D85-833E-DF658BD1E8D1}" type="slidenum">
              <a:rPr lang="fr-FR" smtClean="0"/>
              <a:t>14</a:t>
            </a:fld>
            <a:endParaRPr lang="fr-FR"/>
          </a:p>
        </p:txBody>
      </p:sp>
    </p:spTree>
    <p:extLst>
      <p:ext uri="{BB962C8B-B14F-4D97-AF65-F5344CB8AC3E}">
        <p14:creationId xmlns:p14="http://schemas.microsoft.com/office/powerpoint/2010/main" val="19297745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Explorateur Windows</a:t>
            </a:r>
          </a:p>
        </p:txBody>
      </p:sp>
      <p:sp>
        <p:nvSpPr>
          <p:cNvPr id="3" name="Espace réservé du contenu 2"/>
          <p:cNvSpPr>
            <a:spLocks noGrp="1"/>
          </p:cNvSpPr>
          <p:nvPr>
            <p:ph idx="1"/>
          </p:nvPr>
        </p:nvSpPr>
        <p:spPr>
          <a:xfrm>
            <a:off x="838200" y="1825625"/>
            <a:ext cx="5225716" cy="4351338"/>
          </a:xfrm>
        </p:spPr>
        <p:txBody>
          <a:bodyPr/>
          <a:lstStyle/>
          <a:p>
            <a:r>
              <a:rPr lang="fr-FR" dirty="0"/>
              <a:t>Renommer le fichier nouvellement créé « </a:t>
            </a:r>
            <a:r>
              <a:rPr lang="fr-FR" dirty="0" err="1"/>
              <a:t>motiveprofilefile.motive</a:t>
            </a:r>
            <a:r>
              <a:rPr lang="fr-FR" dirty="0"/>
              <a:t> » en « motiveprofilefile.xml »</a:t>
            </a:r>
          </a:p>
          <a:p>
            <a:endParaRPr lang="fr-FR" dirty="0"/>
          </a:p>
        </p:txBody>
      </p:sp>
      <p:pic>
        <p:nvPicPr>
          <p:cNvPr id="4" name="Imag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a:off x="6293015" y="1563603"/>
            <a:ext cx="5610727" cy="4208045"/>
          </a:xfrm>
          <a:prstGeom prst="rect">
            <a:avLst/>
          </a:prstGeom>
        </p:spPr>
      </p:pic>
      <p:sp>
        <p:nvSpPr>
          <p:cNvPr id="5" name="Espace réservé du numéro de diapositive 4"/>
          <p:cNvSpPr>
            <a:spLocks noGrp="1"/>
          </p:cNvSpPr>
          <p:nvPr>
            <p:ph type="sldNum" sz="quarter" idx="12"/>
          </p:nvPr>
        </p:nvSpPr>
        <p:spPr/>
        <p:txBody>
          <a:bodyPr/>
          <a:lstStyle/>
          <a:p>
            <a:fld id="{10522D5D-170D-4D85-833E-DF658BD1E8D1}" type="slidenum">
              <a:rPr lang="fr-FR" smtClean="0"/>
              <a:t>15</a:t>
            </a:fld>
            <a:endParaRPr lang="fr-FR"/>
          </a:p>
        </p:txBody>
      </p:sp>
    </p:spTree>
    <p:extLst>
      <p:ext uri="{BB962C8B-B14F-4D97-AF65-F5344CB8AC3E}">
        <p14:creationId xmlns:p14="http://schemas.microsoft.com/office/powerpoint/2010/main" val="23593085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1524000" y="1122363"/>
            <a:ext cx="10299032" cy="2387600"/>
          </a:xfrm>
        </p:spPr>
        <p:txBody>
          <a:bodyPr/>
          <a:lstStyle/>
          <a:p>
            <a:r>
              <a:rPr lang="fr-FR" b="1" dirty="0"/>
              <a:t>2. VIDEO ECHO</a:t>
            </a:r>
          </a:p>
        </p:txBody>
      </p:sp>
      <p:sp>
        <p:nvSpPr>
          <p:cNvPr id="3" name="Espace réservé du numéro de diapositive 2"/>
          <p:cNvSpPr>
            <a:spLocks noGrp="1"/>
          </p:cNvSpPr>
          <p:nvPr>
            <p:ph type="sldNum" sz="quarter" idx="12"/>
          </p:nvPr>
        </p:nvSpPr>
        <p:spPr/>
        <p:txBody>
          <a:bodyPr/>
          <a:lstStyle/>
          <a:p>
            <a:fld id="{10522D5D-170D-4D85-833E-DF658BD1E8D1}" type="slidenum">
              <a:rPr lang="fr-FR" smtClean="0"/>
              <a:t>16</a:t>
            </a:fld>
            <a:endParaRPr lang="fr-FR"/>
          </a:p>
        </p:txBody>
      </p:sp>
    </p:spTree>
    <p:extLst>
      <p:ext uri="{BB962C8B-B14F-4D97-AF65-F5344CB8AC3E}">
        <p14:creationId xmlns:p14="http://schemas.microsoft.com/office/powerpoint/2010/main" val="17461414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Echographe SSI</a:t>
            </a:r>
          </a:p>
        </p:txBody>
      </p:sp>
      <p:sp>
        <p:nvSpPr>
          <p:cNvPr id="3" name="Espace réservé du contenu 2"/>
          <p:cNvSpPr>
            <a:spLocks noGrp="1"/>
          </p:cNvSpPr>
          <p:nvPr>
            <p:ph idx="1"/>
          </p:nvPr>
        </p:nvSpPr>
        <p:spPr/>
        <p:txBody>
          <a:bodyPr/>
          <a:lstStyle/>
          <a:p>
            <a:pPr lvl="0"/>
            <a:r>
              <a:rPr lang="fr-FR" dirty="0"/>
              <a:t>Allumer l’écho</a:t>
            </a:r>
          </a:p>
          <a:p>
            <a:r>
              <a:rPr lang="fr-FR" dirty="0"/>
              <a:t>Anciennes versions d’échographe SSI : Dans notre setup expérimental, nous utilisons un splitter vidéo de façon à recevoir le signal vidéo sur l’ordinateur (à travers le boitier d’acquisition vidéo HDMI</a:t>
            </a:r>
            <a:r>
              <a:rPr lang="fr-FR" dirty="0">
                <a:sym typeface="Wingdings" panose="05000000000000000000" pitchFamily="2" charset="2"/>
              </a:rPr>
              <a:t>USB</a:t>
            </a:r>
            <a:r>
              <a:rPr lang="fr-FR" dirty="0"/>
              <a:t>), et sur l’écran de l’échographe.</a:t>
            </a:r>
          </a:p>
          <a:p>
            <a:r>
              <a:rPr lang="fr-FR" dirty="0"/>
              <a:t>Pour l’échographe SSI MACH30, il suffit de brancher leur adaptateur </a:t>
            </a:r>
            <a:r>
              <a:rPr lang="fr-FR" dirty="0" err="1"/>
              <a:t>DisplayPort</a:t>
            </a:r>
            <a:r>
              <a:rPr lang="fr-FR" dirty="0"/>
              <a:t> - HDMI sur la sortie vidéo secondaire à l’arrière du MACH30.</a:t>
            </a:r>
          </a:p>
          <a:p>
            <a:endParaRPr lang="fr-FR" dirty="0"/>
          </a:p>
        </p:txBody>
      </p:sp>
      <p:sp>
        <p:nvSpPr>
          <p:cNvPr id="4" name="Espace réservé du numéro de diapositive 3"/>
          <p:cNvSpPr>
            <a:spLocks noGrp="1"/>
          </p:cNvSpPr>
          <p:nvPr>
            <p:ph type="sldNum" sz="quarter" idx="12"/>
          </p:nvPr>
        </p:nvSpPr>
        <p:spPr/>
        <p:txBody>
          <a:bodyPr/>
          <a:lstStyle/>
          <a:p>
            <a:fld id="{10522D5D-170D-4D85-833E-DF658BD1E8D1}" type="slidenum">
              <a:rPr lang="fr-FR" smtClean="0"/>
              <a:t>17</a:t>
            </a:fld>
            <a:endParaRPr lang="fr-FR"/>
          </a:p>
        </p:txBody>
      </p:sp>
    </p:spTree>
    <p:extLst>
      <p:ext uri="{BB962C8B-B14F-4D97-AF65-F5344CB8AC3E}">
        <p14:creationId xmlns:p14="http://schemas.microsoft.com/office/powerpoint/2010/main" val="7833521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Logiciel OBS</a:t>
            </a:r>
          </a:p>
        </p:txBody>
      </p:sp>
      <p:sp>
        <p:nvSpPr>
          <p:cNvPr id="3" name="Espace réservé du contenu 2"/>
          <p:cNvSpPr>
            <a:spLocks noGrp="1"/>
          </p:cNvSpPr>
          <p:nvPr>
            <p:ph idx="1"/>
          </p:nvPr>
        </p:nvSpPr>
        <p:spPr>
          <a:xfrm>
            <a:off x="838200" y="1825625"/>
            <a:ext cx="5033211" cy="4351338"/>
          </a:xfrm>
        </p:spPr>
        <p:txBody>
          <a:bodyPr>
            <a:normAutofit lnSpcReduction="10000"/>
          </a:bodyPr>
          <a:lstStyle/>
          <a:p>
            <a:pPr lvl="0"/>
            <a:r>
              <a:rPr lang="fr-FR" dirty="0"/>
              <a:t>Lancer OBS</a:t>
            </a:r>
          </a:p>
          <a:p>
            <a:pPr lvl="0"/>
            <a:r>
              <a:rPr lang="fr-FR" dirty="0"/>
              <a:t>Vérifier que signal vidéo de l’écho est OK (tout est déjà paramétré normalement)</a:t>
            </a:r>
          </a:p>
          <a:p>
            <a:pPr lvl="0"/>
            <a:r>
              <a:rPr lang="fr-FR" dirty="0"/>
              <a:t>Régler les paramètres de l’écho et de la sonde en faisant attention à ce que l’image écho soit bien incluse dans les limites suivantes (pour ne pas intégrer de texte de l’écran de l’écho).</a:t>
            </a:r>
          </a:p>
          <a:p>
            <a:pPr lvl="0"/>
            <a:r>
              <a:rPr lang="fr-FR" b="1" dirty="0"/>
              <a:t>QUITTER OBS</a:t>
            </a:r>
          </a:p>
          <a:p>
            <a:endParaRPr lang="fr-FR" dirty="0"/>
          </a:p>
        </p:txBody>
      </p:sp>
      <p:pic>
        <p:nvPicPr>
          <p:cNvPr id="4" name="Imag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871411" y="1825625"/>
            <a:ext cx="6059332" cy="3313697"/>
          </a:xfrm>
          <a:prstGeom prst="rect">
            <a:avLst/>
          </a:prstGeom>
        </p:spPr>
      </p:pic>
      <p:sp>
        <p:nvSpPr>
          <p:cNvPr id="5" name="Rectangle 4"/>
          <p:cNvSpPr/>
          <p:nvPr/>
        </p:nvSpPr>
        <p:spPr>
          <a:xfrm>
            <a:off x="7154779" y="2213811"/>
            <a:ext cx="2422358" cy="2374231"/>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Espace réservé du numéro de diapositive 5"/>
          <p:cNvSpPr>
            <a:spLocks noGrp="1"/>
          </p:cNvSpPr>
          <p:nvPr>
            <p:ph type="sldNum" sz="quarter" idx="12"/>
          </p:nvPr>
        </p:nvSpPr>
        <p:spPr/>
        <p:txBody>
          <a:bodyPr/>
          <a:lstStyle/>
          <a:p>
            <a:fld id="{10522D5D-170D-4D85-833E-DF658BD1E8D1}" type="slidenum">
              <a:rPr lang="fr-FR" smtClean="0"/>
              <a:t>18</a:t>
            </a:fld>
            <a:endParaRPr lang="fr-FR"/>
          </a:p>
        </p:txBody>
      </p:sp>
    </p:spTree>
    <p:extLst>
      <p:ext uri="{BB962C8B-B14F-4D97-AF65-F5344CB8AC3E}">
        <p14:creationId xmlns:p14="http://schemas.microsoft.com/office/powerpoint/2010/main" val="30614019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0" y="1122363"/>
            <a:ext cx="11823032" cy="2387600"/>
          </a:xfrm>
        </p:spPr>
        <p:txBody>
          <a:bodyPr/>
          <a:lstStyle/>
          <a:p>
            <a:r>
              <a:rPr lang="fr-FR" b="1" dirty="0"/>
              <a:t>3. CALIBRATION TEMPORELLE</a:t>
            </a:r>
          </a:p>
        </p:txBody>
      </p:sp>
      <p:sp>
        <p:nvSpPr>
          <p:cNvPr id="3" name="Espace réservé du numéro de diapositive 2"/>
          <p:cNvSpPr>
            <a:spLocks noGrp="1"/>
          </p:cNvSpPr>
          <p:nvPr>
            <p:ph type="sldNum" sz="quarter" idx="12"/>
          </p:nvPr>
        </p:nvSpPr>
        <p:spPr/>
        <p:txBody>
          <a:bodyPr/>
          <a:lstStyle/>
          <a:p>
            <a:fld id="{10522D5D-170D-4D85-833E-DF658BD1E8D1}" type="slidenum">
              <a:rPr lang="fr-FR" smtClean="0"/>
              <a:t>19</a:t>
            </a:fld>
            <a:endParaRPr lang="fr-FR"/>
          </a:p>
        </p:txBody>
      </p:sp>
    </p:spTree>
    <p:extLst>
      <p:ext uri="{BB962C8B-B14F-4D97-AF65-F5344CB8AC3E}">
        <p14:creationId xmlns:p14="http://schemas.microsoft.com/office/powerpoint/2010/main" val="37079301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1524000" y="1122363"/>
            <a:ext cx="10299032" cy="2387600"/>
          </a:xfrm>
        </p:spPr>
        <p:txBody>
          <a:bodyPr/>
          <a:lstStyle/>
          <a:p>
            <a:r>
              <a:rPr lang="fr-FR" b="1" dirty="0"/>
              <a:t>0 INSTALLATION</a:t>
            </a:r>
          </a:p>
        </p:txBody>
      </p:sp>
      <p:sp>
        <p:nvSpPr>
          <p:cNvPr id="3" name="Espace réservé du numéro de diapositive 2"/>
          <p:cNvSpPr>
            <a:spLocks noGrp="1"/>
          </p:cNvSpPr>
          <p:nvPr>
            <p:ph type="sldNum" sz="quarter" idx="12"/>
          </p:nvPr>
        </p:nvSpPr>
        <p:spPr/>
        <p:txBody>
          <a:bodyPr/>
          <a:lstStyle/>
          <a:p>
            <a:fld id="{10522D5D-170D-4D85-833E-DF658BD1E8D1}" type="slidenum">
              <a:rPr lang="fr-FR" smtClean="0"/>
              <a:t>2</a:t>
            </a:fld>
            <a:endParaRPr lang="fr-FR"/>
          </a:p>
        </p:txBody>
      </p:sp>
    </p:spTree>
    <p:extLst>
      <p:ext uri="{BB962C8B-B14F-4D97-AF65-F5344CB8AC3E}">
        <p14:creationId xmlns:p14="http://schemas.microsoft.com/office/powerpoint/2010/main" val="2875887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numéro de diapositive 5"/>
          <p:cNvSpPr>
            <a:spLocks noGrp="1"/>
          </p:cNvSpPr>
          <p:nvPr>
            <p:ph type="sldNum" sz="quarter" idx="12"/>
          </p:nvPr>
        </p:nvSpPr>
        <p:spPr/>
        <p:txBody>
          <a:bodyPr/>
          <a:lstStyle/>
          <a:p>
            <a:fld id="{10522D5D-170D-4D85-833E-DF658BD1E8D1}" type="slidenum">
              <a:rPr lang="fr-FR" smtClean="0"/>
              <a:t>20</a:t>
            </a:fld>
            <a:endParaRPr lang="fr-FR"/>
          </a:p>
        </p:txBody>
      </p:sp>
      <p:sp>
        <p:nvSpPr>
          <p:cNvPr id="7" name="Content Placeholder 2">
            <a:extLst>
              <a:ext uri="{FF2B5EF4-FFF2-40B4-BE49-F238E27FC236}">
                <a16:creationId xmlns:a16="http://schemas.microsoft.com/office/drawing/2014/main" id="{CE86554D-C8C1-4B2A-8EB4-2A9CD4578FD7}"/>
              </a:ext>
            </a:extLst>
          </p:cNvPr>
          <p:cNvSpPr txBox="1">
            <a:spLocks/>
          </p:cNvSpPr>
          <p:nvPr/>
        </p:nvSpPr>
        <p:spPr>
          <a:xfrm>
            <a:off x="453044" y="325321"/>
            <a:ext cx="11351030" cy="6031029"/>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sz="4000" b="1" dirty="0"/>
              <a:t>A quoi sert-elle ?</a:t>
            </a:r>
          </a:p>
          <a:p>
            <a:pPr marL="0" indent="0">
              <a:buNone/>
            </a:pPr>
            <a:endParaRPr lang="fr-FR" sz="4000" dirty="0"/>
          </a:p>
          <a:p>
            <a:r>
              <a:rPr lang="fr-FR" sz="2900" dirty="0"/>
              <a:t>À calculer le décalage temporel entre le </a:t>
            </a:r>
            <a:r>
              <a:rPr lang="fr-FR" sz="2900" dirty="0" err="1"/>
              <a:t>tracking</a:t>
            </a:r>
            <a:r>
              <a:rPr lang="fr-FR" sz="2900" dirty="0"/>
              <a:t> du système de motion capture et la captation vidéo de l’échographe. </a:t>
            </a:r>
            <a:endParaRPr lang="fr-FR" sz="2900" b="1" dirty="0"/>
          </a:p>
          <a:p>
            <a:pPr marL="0" indent="0">
              <a:buFont typeface="Arial" panose="020B0604020202020204" pitchFamily="34" charset="0"/>
              <a:buNone/>
            </a:pPr>
            <a:endParaRPr lang="fr-FR" sz="4000" b="1" dirty="0"/>
          </a:p>
          <a:p>
            <a:pPr marL="0" indent="0">
              <a:buFont typeface="Arial" panose="020B0604020202020204" pitchFamily="34" charset="0"/>
              <a:buNone/>
            </a:pPr>
            <a:r>
              <a:rPr lang="fr-FR" sz="4000" b="1" dirty="0"/>
              <a:t>Quand la faire ?</a:t>
            </a:r>
          </a:p>
          <a:p>
            <a:pPr marL="0" indent="0">
              <a:buFont typeface="Arial" panose="020B0604020202020204" pitchFamily="34" charset="0"/>
              <a:buNone/>
            </a:pPr>
            <a:endParaRPr lang="fr-FR" dirty="0"/>
          </a:p>
          <a:p>
            <a:r>
              <a:rPr lang="fr-FR" dirty="0"/>
              <a:t>Si système de motion capture différent</a:t>
            </a:r>
          </a:p>
          <a:p>
            <a:r>
              <a:rPr lang="fr-FR" dirty="0"/>
              <a:t>Si système de captation vidéo différent</a:t>
            </a:r>
          </a:p>
          <a:p>
            <a:r>
              <a:rPr lang="fr-FR" dirty="0"/>
              <a:t>Si échographe différent</a:t>
            </a:r>
          </a:p>
          <a:p>
            <a:endParaRPr lang="fr-FR" dirty="0"/>
          </a:p>
          <a:p>
            <a:pPr marL="0" indent="0">
              <a:buFont typeface="Arial" panose="020B0604020202020204" pitchFamily="34" charset="0"/>
              <a:buNone/>
            </a:pPr>
            <a:r>
              <a:rPr lang="fr-FR" sz="4000" b="1" dirty="0"/>
              <a:t>Je n’ai pas besoin de faire la calibration temporelle ? </a:t>
            </a:r>
          </a:p>
          <a:p>
            <a:pPr marL="0" indent="0">
              <a:buFont typeface="Arial" panose="020B0604020202020204" pitchFamily="34" charset="0"/>
              <a:buNone/>
            </a:pPr>
            <a:endParaRPr lang="fr-FR" dirty="0"/>
          </a:p>
          <a:p>
            <a:r>
              <a:rPr lang="fr-FR" b="1" dirty="0">
                <a:solidFill>
                  <a:srgbClr val="00B050"/>
                </a:solidFill>
              </a:rPr>
              <a:t>RDV Slide 24</a:t>
            </a:r>
          </a:p>
        </p:txBody>
      </p:sp>
    </p:spTree>
    <p:extLst>
      <p:ext uri="{BB962C8B-B14F-4D97-AF65-F5344CB8AC3E}">
        <p14:creationId xmlns:p14="http://schemas.microsoft.com/office/powerpoint/2010/main" val="9489318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Logiciel FCAL</a:t>
            </a:r>
          </a:p>
        </p:txBody>
      </p:sp>
      <p:sp>
        <p:nvSpPr>
          <p:cNvPr id="3" name="Espace réservé du contenu 2"/>
          <p:cNvSpPr>
            <a:spLocks noGrp="1"/>
          </p:cNvSpPr>
          <p:nvPr>
            <p:ph idx="1"/>
          </p:nvPr>
        </p:nvSpPr>
        <p:spPr>
          <a:xfrm>
            <a:off x="351421" y="1690688"/>
            <a:ext cx="5225716" cy="4351338"/>
          </a:xfrm>
        </p:spPr>
        <p:txBody>
          <a:bodyPr/>
          <a:lstStyle/>
          <a:p>
            <a:pPr lvl="0"/>
            <a:r>
              <a:rPr lang="fr-FR" dirty="0"/>
              <a:t>Lancer FCAL</a:t>
            </a:r>
          </a:p>
          <a:p>
            <a:pPr lvl="0"/>
            <a:r>
              <a:rPr lang="fr-FR" dirty="0"/>
              <a:t>Sélectionner le fichier de configuration ‘</a:t>
            </a:r>
            <a:r>
              <a:rPr lang="fr-FR" dirty="0" err="1"/>
              <a:t>PlusServer</a:t>
            </a:r>
            <a:r>
              <a:rPr lang="fr-FR" dirty="0"/>
              <a:t> : </a:t>
            </a:r>
            <a:r>
              <a:rPr lang="fr-FR" dirty="0" err="1"/>
              <a:t>LaboMIP</a:t>
            </a:r>
            <a:r>
              <a:rPr lang="fr-FR" dirty="0"/>
              <a:t> </a:t>
            </a:r>
            <a:r>
              <a:rPr lang="fr-FR" b="1" dirty="0"/>
              <a:t>CALIBRATION</a:t>
            </a:r>
            <a:r>
              <a:rPr lang="fr-FR" dirty="0"/>
              <a:t>’. </a:t>
            </a:r>
          </a:p>
          <a:p>
            <a:pPr lvl="0"/>
            <a:r>
              <a:rPr lang="fr-FR" dirty="0"/>
              <a:t>Cliquer sur ‘</a:t>
            </a:r>
            <a:r>
              <a:rPr lang="fr-FR" dirty="0" err="1"/>
              <a:t>connect</a:t>
            </a:r>
            <a:r>
              <a:rPr lang="fr-FR" dirty="0"/>
              <a:t>’</a:t>
            </a:r>
          </a:p>
          <a:p>
            <a:pPr lvl="0"/>
            <a:r>
              <a:rPr lang="fr-FR" dirty="0"/>
              <a:t>Normalement les deux signaux sont ‘OK’ : </a:t>
            </a:r>
            <a:r>
              <a:rPr lang="fr-FR" dirty="0" err="1"/>
              <a:t>ProbeToTracker</a:t>
            </a:r>
            <a:r>
              <a:rPr lang="fr-FR" dirty="0"/>
              <a:t>, </a:t>
            </a:r>
            <a:r>
              <a:rPr lang="fr-FR" dirty="0" err="1"/>
              <a:t>StylusToTracker</a:t>
            </a:r>
            <a:r>
              <a:rPr lang="fr-FR" dirty="0"/>
              <a:t>. </a:t>
            </a:r>
          </a:p>
          <a:p>
            <a:endParaRPr lang="fr-FR" dirty="0"/>
          </a:p>
        </p:txBody>
      </p:sp>
      <p:pic>
        <p:nvPicPr>
          <p:cNvPr id="5" name="Imag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568924" y="80338"/>
            <a:ext cx="4455494" cy="2436598"/>
          </a:xfrm>
          <a:prstGeom prst="rect">
            <a:avLst/>
          </a:prstGeom>
        </p:spPr>
      </p:pic>
      <p:pic>
        <p:nvPicPr>
          <p:cNvPr id="8" name="Picture 7">
            <a:extLst>
              <a:ext uri="{FF2B5EF4-FFF2-40B4-BE49-F238E27FC236}">
                <a16:creationId xmlns:a16="http://schemas.microsoft.com/office/drawing/2014/main" id="{3D101605-B366-40BF-A726-A45CB47FB9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96056" y="2285605"/>
            <a:ext cx="4095944" cy="4572395"/>
          </a:xfrm>
          <a:prstGeom prst="rect">
            <a:avLst/>
          </a:prstGeom>
        </p:spPr>
      </p:pic>
      <p:sp>
        <p:nvSpPr>
          <p:cNvPr id="6" name="Espace réservé du numéro de diapositive 5"/>
          <p:cNvSpPr>
            <a:spLocks noGrp="1"/>
          </p:cNvSpPr>
          <p:nvPr>
            <p:ph type="sldNum" sz="quarter" idx="12"/>
          </p:nvPr>
        </p:nvSpPr>
        <p:spPr/>
        <p:txBody>
          <a:bodyPr/>
          <a:lstStyle/>
          <a:p>
            <a:fld id="{10522D5D-170D-4D85-833E-DF658BD1E8D1}" type="slidenum">
              <a:rPr lang="fr-FR" smtClean="0"/>
              <a:t>21</a:t>
            </a:fld>
            <a:endParaRPr lang="fr-FR"/>
          </a:p>
        </p:txBody>
      </p:sp>
      <p:pic>
        <p:nvPicPr>
          <p:cNvPr id="7" name="Picture 6">
            <a:extLst>
              <a:ext uri="{FF2B5EF4-FFF2-40B4-BE49-F238E27FC236}">
                <a16:creationId xmlns:a16="http://schemas.microsoft.com/office/drawing/2014/main" id="{EED968FD-4757-A8DC-66E0-22A637D03E31}"/>
              </a:ext>
            </a:extLst>
          </p:cNvPr>
          <p:cNvPicPr>
            <a:picLocks noChangeAspect="1"/>
          </p:cNvPicPr>
          <p:nvPr/>
        </p:nvPicPr>
        <p:blipFill rotWithShape="1">
          <a:blip r:embed="rId4">
            <a:extLst>
              <a:ext uri="{28A0092B-C50C-407E-A947-70E740481C1C}">
                <a14:useLocalDpi xmlns:a14="http://schemas.microsoft.com/office/drawing/2010/main" val="0"/>
              </a:ext>
            </a:extLst>
          </a:blip>
          <a:srcRect r="59866"/>
          <a:stretch/>
        </p:blipFill>
        <p:spPr>
          <a:xfrm>
            <a:off x="5243657" y="0"/>
            <a:ext cx="2131616" cy="4080933"/>
          </a:xfrm>
          <a:prstGeom prst="rect">
            <a:avLst/>
          </a:prstGeom>
        </p:spPr>
      </p:pic>
    </p:spTree>
    <p:extLst>
      <p:ext uri="{BB962C8B-B14F-4D97-AF65-F5344CB8AC3E}">
        <p14:creationId xmlns:p14="http://schemas.microsoft.com/office/powerpoint/2010/main" val="21112330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292769" y="336884"/>
            <a:ext cx="5193632" cy="6421725"/>
          </a:xfrm>
        </p:spPr>
        <p:txBody>
          <a:bodyPr>
            <a:normAutofit fontScale="92500"/>
          </a:bodyPr>
          <a:lstStyle/>
          <a:p>
            <a:pPr lvl="0"/>
            <a:r>
              <a:rPr lang="fr-FR" dirty="0"/>
              <a:t>Aller dans l’onglet ‘temporal calibration’</a:t>
            </a:r>
          </a:p>
          <a:p>
            <a:pPr lvl="0"/>
            <a:r>
              <a:rPr lang="fr-FR" dirty="0"/>
              <a:t>Amener le bac d’eau au centre du volume de calibration. Attendre que l’eau se stabilise dans le bac. </a:t>
            </a:r>
          </a:p>
          <a:p>
            <a:pPr lvl="0"/>
            <a:r>
              <a:rPr lang="fr-FR" dirty="0"/>
              <a:t>Cliquer sur ‘</a:t>
            </a:r>
            <a:r>
              <a:rPr lang="fr-FR" dirty="0" err="1"/>
              <a:t>start</a:t>
            </a:r>
            <a:r>
              <a:rPr lang="fr-FR" dirty="0"/>
              <a:t>’. </a:t>
            </a:r>
          </a:p>
          <a:p>
            <a:pPr lvl="0"/>
            <a:r>
              <a:rPr lang="fr-FR" dirty="0"/>
              <a:t>Rapidement et avant que la calibration ne commence, effectuer un mouvement périodique de haut en bas de la sonde échographique dans l’eau. Garder la sonde bien verticale.  </a:t>
            </a:r>
          </a:p>
          <a:p>
            <a:r>
              <a:rPr lang="fr-FR" dirty="0"/>
              <a:t>Cliquer sur ‘show plots’ pour vérifier la qualité de la calibration : les signaux initialement décalés doivent être recalés. </a:t>
            </a:r>
          </a:p>
        </p:txBody>
      </p:sp>
      <p:sp>
        <p:nvSpPr>
          <p:cNvPr id="2" name="ZoneTexte 1"/>
          <p:cNvSpPr txBox="1"/>
          <p:nvPr/>
        </p:nvSpPr>
        <p:spPr>
          <a:xfrm>
            <a:off x="9159707" y="5648464"/>
            <a:ext cx="3040652" cy="707886"/>
          </a:xfrm>
          <a:prstGeom prst="rect">
            <a:avLst/>
          </a:prstGeom>
          <a:noFill/>
        </p:spPr>
        <p:txBody>
          <a:bodyPr wrap="square" rtlCol="0">
            <a:spAutoFit/>
          </a:bodyPr>
          <a:lstStyle/>
          <a:p>
            <a:r>
              <a:rPr lang="fr-FR" sz="4000" b="1" dirty="0"/>
              <a:t>VIDEO</a:t>
            </a:r>
          </a:p>
        </p:txBody>
      </p:sp>
      <p:sp>
        <p:nvSpPr>
          <p:cNvPr id="5" name="Espace réservé du numéro de diapositive 4"/>
          <p:cNvSpPr>
            <a:spLocks noGrp="1"/>
          </p:cNvSpPr>
          <p:nvPr>
            <p:ph type="sldNum" sz="quarter" idx="12"/>
          </p:nvPr>
        </p:nvSpPr>
        <p:spPr/>
        <p:txBody>
          <a:bodyPr/>
          <a:lstStyle/>
          <a:p>
            <a:fld id="{10522D5D-170D-4D85-833E-DF658BD1E8D1}" type="slidenum">
              <a:rPr lang="fr-FR" smtClean="0"/>
              <a:t>22</a:t>
            </a:fld>
            <a:endParaRPr lang="fr-FR"/>
          </a:p>
        </p:txBody>
      </p:sp>
      <p:pic>
        <p:nvPicPr>
          <p:cNvPr id="8" name="Picture 7">
            <a:extLst>
              <a:ext uri="{FF2B5EF4-FFF2-40B4-BE49-F238E27FC236}">
                <a16:creationId xmlns:a16="http://schemas.microsoft.com/office/drawing/2014/main" id="{C5FB7214-A87D-9F29-D919-62CFF2E9D4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86401" y="4004704"/>
            <a:ext cx="3444401" cy="2716771"/>
          </a:xfrm>
          <a:prstGeom prst="rect">
            <a:avLst/>
          </a:prstGeom>
        </p:spPr>
      </p:pic>
      <p:pic>
        <p:nvPicPr>
          <p:cNvPr id="9" name="Picture 8">
            <a:extLst>
              <a:ext uri="{FF2B5EF4-FFF2-40B4-BE49-F238E27FC236}">
                <a16:creationId xmlns:a16="http://schemas.microsoft.com/office/drawing/2014/main" id="{87C6A82C-47BF-44D0-4700-C8B55F52210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86401" y="0"/>
            <a:ext cx="6705599" cy="3667124"/>
          </a:xfrm>
          <a:prstGeom prst="rect">
            <a:avLst/>
          </a:prstGeom>
        </p:spPr>
      </p:pic>
    </p:spTree>
    <p:extLst>
      <p:ext uri="{BB962C8B-B14F-4D97-AF65-F5344CB8AC3E}">
        <p14:creationId xmlns:p14="http://schemas.microsoft.com/office/powerpoint/2010/main" val="40424175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FAF4DEA0-E7B2-48A6-B881-09E8130C15BF}"/>
              </a:ext>
            </a:extLst>
          </p:cNvPr>
          <p:cNvPicPr>
            <a:picLocks noChangeAspect="1"/>
          </p:cNvPicPr>
          <p:nvPr/>
        </p:nvPicPr>
        <p:blipFill>
          <a:blip r:embed="rId2"/>
          <a:stretch>
            <a:fillRect/>
          </a:stretch>
        </p:blipFill>
        <p:spPr>
          <a:xfrm>
            <a:off x="264067" y="1901463"/>
            <a:ext cx="4273042" cy="3055073"/>
          </a:xfrm>
          <a:prstGeom prst="rect">
            <a:avLst/>
          </a:prstGeom>
        </p:spPr>
      </p:pic>
      <p:sp>
        <p:nvSpPr>
          <p:cNvPr id="3" name="Espace réservé du contenu 2"/>
          <p:cNvSpPr>
            <a:spLocks noGrp="1"/>
          </p:cNvSpPr>
          <p:nvPr>
            <p:ph idx="1"/>
          </p:nvPr>
        </p:nvSpPr>
        <p:spPr>
          <a:xfrm>
            <a:off x="356937" y="166255"/>
            <a:ext cx="11546888" cy="6691745"/>
          </a:xfrm>
        </p:spPr>
        <p:txBody>
          <a:bodyPr>
            <a:normAutofit fontScale="92500" lnSpcReduction="20000"/>
          </a:bodyPr>
          <a:lstStyle/>
          <a:p>
            <a:pPr lvl="0"/>
            <a:r>
              <a:rPr lang="fr-FR" dirty="0"/>
              <a:t>Noter la valeur obtenue à la suite de la calibration temporelle, par exemple : ‘150ms’</a:t>
            </a:r>
          </a:p>
          <a:p>
            <a:pPr lvl="0"/>
            <a:r>
              <a:rPr lang="fr-FR" dirty="0"/>
              <a:t>Dans l’explorateur </a:t>
            </a:r>
            <a:r>
              <a:rPr lang="fr-FR" dirty="0" err="1"/>
              <a:t>windows</a:t>
            </a:r>
            <a:r>
              <a:rPr lang="fr-FR" dirty="0"/>
              <a:t>, ouvrir les fichiers ‘</a:t>
            </a:r>
            <a:r>
              <a:rPr lang="fr-FR" dirty="0" err="1"/>
              <a:t>PlusDeviceSet_Server_laboMIP_ACQUISITION</a:t>
            </a:r>
            <a:r>
              <a:rPr lang="fr-FR" dirty="0"/>
              <a:t>’ et ‘</a:t>
            </a:r>
            <a:r>
              <a:rPr lang="fr-FR" dirty="0" err="1"/>
              <a:t>PlusDeviceSet_Server_laboMIP_CALIBRATION</a:t>
            </a:r>
            <a:r>
              <a:rPr lang="fr-FR" dirty="0"/>
              <a:t>’ avec Notepad++ . </a:t>
            </a:r>
          </a:p>
          <a:p>
            <a:pPr lvl="0"/>
            <a:endParaRPr lang="fr-FR" dirty="0"/>
          </a:p>
          <a:p>
            <a:pPr lvl="0"/>
            <a:endParaRPr lang="fr-FR" dirty="0"/>
          </a:p>
          <a:p>
            <a:pPr lvl="0"/>
            <a:endParaRPr lang="fr-FR" dirty="0"/>
          </a:p>
          <a:p>
            <a:pPr lvl="0"/>
            <a:endParaRPr lang="fr-FR" dirty="0"/>
          </a:p>
          <a:p>
            <a:pPr lvl="0"/>
            <a:endParaRPr lang="fr-FR" dirty="0"/>
          </a:p>
          <a:p>
            <a:pPr lvl="0"/>
            <a:endParaRPr lang="fr-FR" dirty="0"/>
          </a:p>
          <a:p>
            <a:pPr lvl="0"/>
            <a:endParaRPr lang="fr-FR" dirty="0"/>
          </a:p>
          <a:p>
            <a:pPr lvl="0"/>
            <a:endParaRPr lang="fr-FR" dirty="0"/>
          </a:p>
          <a:p>
            <a:pPr lvl="0"/>
            <a:r>
              <a:rPr lang="fr-FR" dirty="0"/>
              <a:t>Recopier la valeur ‘0.150’ après ‘</a:t>
            </a:r>
            <a:r>
              <a:rPr lang="fr-FR" dirty="0" err="1"/>
              <a:t>LocalTimeOffsetSec</a:t>
            </a:r>
            <a:r>
              <a:rPr lang="fr-FR" dirty="0"/>
              <a:t>’</a:t>
            </a:r>
          </a:p>
          <a:p>
            <a:pPr lvl="0"/>
            <a:r>
              <a:rPr lang="fr-FR" dirty="0"/>
              <a:t>Enregistrer les deux fichiers, et </a:t>
            </a:r>
            <a:r>
              <a:rPr lang="fr-FR" b="1" dirty="0"/>
              <a:t>QUITTER NOTEPAD</a:t>
            </a:r>
          </a:p>
          <a:p>
            <a:pPr lvl="0"/>
            <a:r>
              <a:rPr lang="fr-FR" b="1" dirty="0"/>
              <a:t>QUITTER FCAL</a:t>
            </a:r>
          </a:p>
        </p:txBody>
      </p:sp>
      <p:pic>
        <p:nvPicPr>
          <p:cNvPr id="13" name="Picture 12">
            <a:extLst>
              <a:ext uri="{FF2B5EF4-FFF2-40B4-BE49-F238E27FC236}">
                <a16:creationId xmlns:a16="http://schemas.microsoft.com/office/drawing/2014/main" id="{F47BA62F-08F5-4728-A692-CFD7CB449F0A}"/>
              </a:ext>
            </a:extLst>
          </p:cNvPr>
          <p:cNvPicPr>
            <a:picLocks noChangeAspect="1"/>
          </p:cNvPicPr>
          <p:nvPr/>
        </p:nvPicPr>
        <p:blipFill>
          <a:blip r:embed="rId3"/>
          <a:stretch>
            <a:fillRect/>
          </a:stretch>
        </p:blipFill>
        <p:spPr>
          <a:xfrm>
            <a:off x="5797576" y="1901463"/>
            <a:ext cx="5123538" cy="3055072"/>
          </a:xfrm>
          <a:prstGeom prst="rect">
            <a:avLst/>
          </a:prstGeom>
        </p:spPr>
      </p:pic>
      <p:sp>
        <p:nvSpPr>
          <p:cNvPr id="5" name="Rectangle 4"/>
          <p:cNvSpPr/>
          <p:nvPr/>
        </p:nvSpPr>
        <p:spPr>
          <a:xfrm>
            <a:off x="1404340" y="2144020"/>
            <a:ext cx="1338859" cy="23275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Rectangle 5"/>
          <p:cNvSpPr/>
          <p:nvPr/>
        </p:nvSpPr>
        <p:spPr>
          <a:xfrm>
            <a:off x="5797576" y="2126980"/>
            <a:ext cx="1251294" cy="24979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Rectangle 6"/>
          <p:cNvSpPr/>
          <p:nvPr/>
        </p:nvSpPr>
        <p:spPr>
          <a:xfrm>
            <a:off x="610220" y="2937047"/>
            <a:ext cx="1047404" cy="13300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Rectangle 8"/>
          <p:cNvSpPr/>
          <p:nvPr/>
        </p:nvSpPr>
        <p:spPr>
          <a:xfrm>
            <a:off x="6179774" y="2933339"/>
            <a:ext cx="1047404" cy="13300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Espace réservé du numéro de diapositive 9"/>
          <p:cNvSpPr>
            <a:spLocks noGrp="1"/>
          </p:cNvSpPr>
          <p:nvPr>
            <p:ph type="sldNum" sz="quarter" idx="12"/>
          </p:nvPr>
        </p:nvSpPr>
        <p:spPr/>
        <p:txBody>
          <a:bodyPr/>
          <a:lstStyle/>
          <a:p>
            <a:fld id="{10522D5D-170D-4D85-833E-DF658BD1E8D1}" type="slidenum">
              <a:rPr lang="fr-FR" smtClean="0"/>
              <a:t>23</a:t>
            </a:fld>
            <a:endParaRPr lang="fr-FR"/>
          </a:p>
        </p:txBody>
      </p:sp>
    </p:spTree>
    <p:extLst>
      <p:ext uri="{BB962C8B-B14F-4D97-AF65-F5344CB8AC3E}">
        <p14:creationId xmlns:p14="http://schemas.microsoft.com/office/powerpoint/2010/main" val="17313733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0" y="1122363"/>
            <a:ext cx="11823032" cy="2387600"/>
          </a:xfrm>
        </p:spPr>
        <p:txBody>
          <a:bodyPr/>
          <a:lstStyle/>
          <a:p>
            <a:r>
              <a:rPr lang="fr-FR" b="1" dirty="0"/>
              <a:t>4. CALIBRATION SONDE ECHO</a:t>
            </a:r>
          </a:p>
        </p:txBody>
      </p:sp>
      <p:sp>
        <p:nvSpPr>
          <p:cNvPr id="3" name="Espace réservé du numéro de diapositive 2"/>
          <p:cNvSpPr>
            <a:spLocks noGrp="1"/>
          </p:cNvSpPr>
          <p:nvPr>
            <p:ph type="sldNum" sz="quarter" idx="12"/>
          </p:nvPr>
        </p:nvSpPr>
        <p:spPr/>
        <p:txBody>
          <a:bodyPr/>
          <a:lstStyle/>
          <a:p>
            <a:fld id="{10522D5D-170D-4D85-833E-DF658BD1E8D1}" type="slidenum">
              <a:rPr lang="fr-FR" smtClean="0"/>
              <a:t>24</a:t>
            </a:fld>
            <a:endParaRPr lang="fr-FR"/>
          </a:p>
        </p:txBody>
      </p:sp>
    </p:spTree>
    <p:extLst>
      <p:ext uri="{BB962C8B-B14F-4D97-AF65-F5344CB8AC3E}">
        <p14:creationId xmlns:p14="http://schemas.microsoft.com/office/powerpoint/2010/main" val="17756180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BC138-F81E-4E7C-BCA3-BEB3C8E535DB}"/>
              </a:ext>
            </a:extLst>
          </p:cNvPr>
          <p:cNvSpPr>
            <a:spLocks noGrp="1"/>
          </p:cNvSpPr>
          <p:nvPr>
            <p:ph type="title"/>
          </p:nvPr>
        </p:nvSpPr>
        <p:spPr>
          <a:xfrm>
            <a:off x="76200" y="2408305"/>
            <a:ext cx="10515600" cy="1325563"/>
          </a:xfrm>
        </p:spPr>
        <p:txBody>
          <a:bodyPr/>
          <a:lstStyle/>
          <a:p>
            <a:r>
              <a:rPr lang="fr-FR" b="1" dirty="0"/>
              <a:t>Quand la faire ?</a:t>
            </a:r>
          </a:p>
        </p:txBody>
      </p:sp>
      <p:sp>
        <p:nvSpPr>
          <p:cNvPr id="3" name="Content Placeholder 2">
            <a:extLst>
              <a:ext uri="{FF2B5EF4-FFF2-40B4-BE49-F238E27FC236}">
                <a16:creationId xmlns:a16="http://schemas.microsoft.com/office/drawing/2014/main" id="{E726F0AA-89E0-418D-8D86-CD10E16B9C40}"/>
              </a:ext>
            </a:extLst>
          </p:cNvPr>
          <p:cNvSpPr>
            <a:spLocks noGrp="1"/>
          </p:cNvSpPr>
          <p:nvPr>
            <p:ph idx="1"/>
          </p:nvPr>
        </p:nvSpPr>
        <p:spPr>
          <a:xfrm>
            <a:off x="122582" y="3374033"/>
            <a:ext cx="5403574" cy="1752462"/>
          </a:xfrm>
        </p:spPr>
        <p:txBody>
          <a:bodyPr>
            <a:normAutofit lnSpcReduction="10000"/>
          </a:bodyPr>
          <a:lstStyle/>
          <a:p>
            <a:r>
              <a:rPr lang="fr-FR" dirty="0"/>
              <a:t>Si le référentiel de la sonde bouge</a:t>
            </a:r>
          </a:p>
          <a:p>
            <a:r>
              <a:rPr lang="fr-FR" dirty="0">
                <a:solidFill>
                  <a:srgbClr val="FF0000"/>
                </a:solidFill>
              </a:rPr>
              <a:t>Si les paramètres de la sonde (notamment la profondeur !!) sont changés</a:t>
            </a:r>
          </a:p>
        </p:txBody>
      </p:sp>
      <p:sp>
        <p:nvSpPr>
          <p:cNvPr id="4" name="Title 1">
            <a:extLst>
              <a:ext uri="{FF2B5EF4-FFF2-40B4-BE49-F238E27FC236}">
                <a16:creationId xmlns:a16="http://schemas.microsoft.com/office/drawing/2014/main" id="{5696F6F7-8819-4503-95C1-550587F23750}"/>
              </a:ext>
            </a:extLst>
          </p:cNvPr>
          <p:cNvSpPr txBox="1">
            <a:spLocks/>
          </p:cNvSpPr>
          <p:nvPr/>
        </p:nvSpPr>
        <p:spPr>
          <a:xfrm>
            <a:off x="122582" y="-309885"/>
            <a:ext cx="5019261"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b="1" dirty="0"/>
              <a:t>A quoi sert-elle ?</a:t>
            </a:r>
          </a:p>
        </p:txBody>
      </p:sp>
      <p:sp>
        <p:nvSpPr>
          <p:cNvPr id="5" name="Content Placeholder 2">
            <a:extLst>
              <a:ext uri="{FF2B5EF4-FFF2-40B4-BE49-F238E27FC236}">
                <a16:creationId xmlns:a16="http://schemas.microsoft.com/office/drawing/2014/main" id="{4E4BB399-98E5-4EED-816B-46B2501580AD}"/>
              </a:ext>
            </a:extLst>
          </p:cNvPr>
          <p:cNvSpPr txBox="1">
            <a:spLocks/>
          </p:cNvSpPr>
          <p:nvPr/>
        </p:nvSpPr>
        <p:spPr>
          <a:xfrm>
            <a:off x="122582" y="825776"/>
            <a:ext cx="5403574" cy="1752462"/>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a:t>A calculer la matrice de translation/rotation entre le référentiel de la sonde (les marqueurs) et l’image échographique. </a:t>
            </a:r>
          </a:p>
          <a:p>
            <a:r>
              <a:rPr lang="fr-FR" dirty="0"/>
              <a:t>Cf explications </a:t>
            </a:r>
            <a:r>
              <a:rPr lang="fr-FR" dirty="0">
                <a:sym typeface="Wingdings" panose="05000000000000000000" pitchFamily="2" charset="2"/>
              </a:rPr>
              <a:t></a:t>
            </a:r>
            <a:endParaRPr lang="fr-FR" dirty="0"/>
          </a:p>
        </p:txBody>
      </p:sp>
      <p:pic>
        <p:nvPicPr>
          <p:cNvPr id="7" name="Picture 6">
            <a:extLst>
              <a:ext uri="{FF2B5EF4-FFF2-40B4-BE49-F238E27FC236}">
                <a16:creationId xmlns:a16="http://schemas.microsoft.com/office/drawing/2014/main" id="{1E30152B-1604-4663-AAEE-AFD4B5F0CCEA}"/>
              </a:ext>
            </a:extLst>
          </p:cNvPr>
          <p:cNvPicPr>
            <a:picLocks noChangeAspect="1"/>
          </p:cNvPicPr>
          <p:nvPr/>
        </p:nvPicPr>
        <p:blipFill>
          <a:blip r:embed="rId2"/>
          <a:stretch>
            <a:fillRect/>
          </a:stretch>
        </p:blipFill>
        <p:spPr>
          <a:xfrm>
            <a:off x="5526156" y="352896"/>
            <a:ext cx="6665844" cy="5009483"/>
          </a:xfrm>
          <a:prstGeom prst="rect">
            <a:avLst/>
          </a:prstGeom>
        </p:spPr>
      </p:pic>
      <p:sp>
        <p:nvSpPr>
          <p:cNvPr id="6" name="Espace réservé du numéro de diapositive 5"/>
          <p:cNvSpPr>
            <a:spLocks noGrp="1"/>
          </p:cNvSpPr>
          <p:nvPr>
            <p:ph type="sldNum" sz="quarter" idx="12"/>
          </p:nvPr>
        </p:nvSpPr>
        <p:spPr/>
        <p:txBody>
          <a:bodyPr/>
          <a:lstStyle/>
          <a:p>
            <a:fld id="{10522D5D-170D-4D85-833E-DF658BD1E8D1}" type="slidenum">
              <a:rPr lang="fr-FR" smtClean="0"/>
              <a:t>25</a:t>
            </a:fld>
            <a:endParaRPr lang="fr-FR"/>
          </a:p>
        </p:txBody>
      </p:sp>
      <p:sp>
        <p:nvSpPr>
          <p:cNvPr id="8" name="Rectangle 7"/>
          <p:cNvSpPr/>
          <p:nvPr/>
        </p:nvSpPr>
        <p:spPr>
          <a:xfrm>
            <a:off x="122582" y="5244147"/>
            <a:ext cx="6691087" cy="1477328"/>
          </a:xfrm>
          <a:prstGeom prst="rect">
            <a:avLst/>
          </a:prstGeom>
        </p:spPr>
        <p:txBody>
          <a:bodyPr wrap="square">
            <a:spAutoFit/>
          </a:bodyPr>
          <a:lstStyle/>
          <a:p>
            <a:pPr lvl="0"/>
            <a:r>
              <a:rPr lang="fr-FR" sz="3000" b="1" dirty="0">
                <a:solidFill>
                  <a:srgbClr val="FF0000"/>
                </a:solidFill>
              </a:rPr>
              <a:t>ATTENTION DE BIEN REGLER LES PARAMETRES DE LA SONDE ET L’ECHO CA NE SERA PLUS POSSIBLE APRES !!!</a:t>
            </a:r>
          </a:p>
        </p:txBody>
      </p:sp>
    </p:spTree>
    <p:extLst>
      <p:ext uri="{BB962C8B-B14F-4D97-AF65-F5344CB8AC3E}">
        <p14:creationId xmlns:p14="http://schemas.microsoft.com/office/powerpoint/2010/main" val="30492272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fld id="{10522D5D-170D-4D85-833E-DF658BD1E8D1}" type="slidenum">
              <a:rPr lang="fr-FR" smtClean="0"/>
              <a:t>26</a:t>
            </a:fld>
            <a:endParaRPr lang="fr-FR"/>
          </a:p>
        </p:txBody>
      </p:sp>
      <p:sp>
        <p:nvSpPr>
          <p:cNvPr id="5" name="Content Placeholder 2">
            <a:extLst>
              <a:ext uri="{FF2B5EF4-FFF2-40B4-BE49-F238E27FC236}">
                <a16:creationId xmlns:a16="http://schemas.microsoft.com/office/drawing/2014/main" id="{CE86554D-C8C1-4B2A-8EB4-2A9CD4578FD7}"/>
              </a:ext>
            </a:extLst>
          </p:cNvPr>
          <p:cNvSpPr txBox="1">
            <a:spLocks/>
          </p:cNvSpPr>
          <p:nvPr/>
        </p:nvSpPr>
        <p:spPr>
          <a:xfrm>
            <a:off x="453044" y="325321"/>
            <a:ext cx="11351030" cy="603102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fr-FR" dirty="0"/>
          </a:p>
          <a:p>
            <a:pPr marL="0" indent="0">
              <a:buFont typeface="Arial" panose="020B0604020202020204" pitchFamily="34" charset="0"/>
              <a:buNone/>
            </a:pPr>
            <a:r>
              <a:rPr lang="fr-FR" sz="4000" b="1" dirty="0"/>
              <a:t>Je n’ai pas besoin de faire de calibration de la sonde écho ? </a:t>
            </a:r>
          </a:p>
          <a:p>
            <a:pPr marL="0" indent="0">
              <a:buFont typeface="Arial" panose="020B0604020202020204" pitchFamily="34" charset="0"/>
              <a:buNone/>
            </a:pPr>
            <a:endParaRPr lang="fr-FR" dirty="0"/>
          </a:p>
          <a:p>
            <a:r>
              <a:rPr lang="fr-FR" b="1" dirty="0">
                <a:solidFill>
                  <a:srgbClr val="00B050"/>
                </a:solidFill>
              </a:rPr>
              <a:t>RDV Slide 39</a:t>
            </a:r>
          </a:p>
        </p:txBody>
      </p:sp>
    </p:spTree>
    <p:extLst>
      <p:ext uri="{BB962C8B-B14F-4D97-AF65-F5344CB8AC3E}">
        <p14:creationId xmlns:p14="http://schemas.microsoft.com/office/powerpoint/2010/main" val="34942662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0" y="0"/>
            <a:ext cx="10515600" cy="1325563"/>
          </a:xfrm>
        </p:spPr>
        <p:txBody>
          <a:bodyPr/>
          <a:lstStyle/>
          <a:p>
            <a:r>
              <a:rPr lang="fr-FR" dirty="0"/>
              <a:t>Logiciel Plus Server </a:t>
            </a:r>
            <a:r>
              <a:rPr lang="fr-FR" dirty="0" err="1"/>
              <a:t>Launcher</a:t>
            </a:r>
            <a:endParaRPr lang="fr-FR" dirty="0"/>
          </a:p>
        </p:txBody>
      </p:sp>
      <p:sp>
        <p:nvSpPr>
          <p:cNvPr id="3" name="Espace réservé du contenu 2"/>
          <p:cNvSpPr>
            <a:spLocks noGrp="1"/>
          </p:cNvSpPr>
          <p:nvPr>
            <p:ph idx="1"/>
          </p:nvPr>
        </p:nvSpPr>
        <p:spPr>
          <a:xfrm>
            <a:off x="74814" y="1064029"/>
            <a:ext cx="7032568" cy="2177936"/>
          </a:xfrm>
        </p:spPr>
        <p:txBody>
          <a:bodyPr>
            <a:normAutofit/>
          </a:bodyPr>
          <a:lstStyle/>
          <a:p>
            <a:pPr lvl="0"/>
            <a:r>
              <a:rPr lang="fr-FR" dirty="0"/>
              <a:t>Lancer Plus Server </a:t>
            </a:r>
            <a:r>
              <a:rPr lang="fr-FR" dirty="0" err="1"/>
              <a:t>Launcher</a:t>
            </a:r>
            <a:endParaRPr lang="fr-FR" dirty="0"/>
          </a:p>
          <a:p>
            <a:pPr lvl="0"/>
            <a:r>
              <a:rPr lang="fr-FR" dirty="0"/>
              <a:t>Charger le fichier </a:t>
            </a:r>
            <a:r>
              <a:rPr lang="fr-FR" b="1" dirty="0" err="1"/>
              <a:t>LaboMIP</a:t>
            </a:r>
            <a:r>
              <a:rPr lang="fr-FR" b="1" dirty="0"/>
              <a:t> CALIBRATION</a:t>
            </a:r>
          </a:p>
          <a:p>
            <a:pPr lvl="0"/>
            <a:r>
              <a:rPr lang="fr-FR" dirty="0"/>
              <a:t>Cliquer sur ‘</a:t>
            </a:r>
            <a:r>
              <a:rPr lang="fr-FR" dirty="0" err="1"/>
              <a:t>Launch</a:t>
            </a:r>
            <a:r>
              <a:rPr lang="fr-FR" dirty="0"/>
              <a:t> Server’</a:t>
            </a:r>
          </a:p>
          <a:p>
            <a:pPr lvl="0"/>
            <a:r>
              <a:rPr lang="fr-FR" b="1" dirty="0"/>
              <a:t>NE PAS QUITTER ‘Plus server’</a:t>
            </a:r>
          </a:p>
          <a:p>
            <a:endParaRPr lang="fr-FR" dirty="0"/>
          </a:p>
        </p:txBody>
      </p:sp>
      <p:grpSp>
        <p:nvGrpSpPr>
          <p:cNvPr id="10" name="Groupe 9"/>
          <p:cNvGrpSpPr/>
          <p:nvPr/>
        </p:nvGrpSpPr>
        <p:grpSpPr>
          <a:xfrm>
            <a:off x="384624" y="3304893"/>
            <a:ext cx="4137670" cy="3416582"/>
            <a:chOff x="708820" y="2186196"/>
            <a:chExt cx="5492474" cy="4535279"/>
          </a:xfrm>
        </p:grpSpPr>
        <p:pic>
          <p:nvPicPr>
            <p:cNvPr id="4" name="Image 3"/>
            <p:cNvPicPr>
              <a:picLocks noChangeAspect="1"/>
            </p:cNvPicPr>
            <p:nvPr/>
          </p:nvPicPr>
          <p:blipFill>
            <a:blip r:embed="rId2"/>
            <a:stretch>
              <a:fillRect/>
            </a:stretch>
          </p:blipFill>
          <p:spPr>
            <a:xfrm>
              <a:off x="708820" y="2186196"/>
              <a:ext cx="5492474" cy="4535279"/>
            </a:xfrm>
            <a:prstGeom prst="rect">
              <a:avLst/>
            </a:prstGeom>
          </p:spPr>
        </p:pic>
        <p:sp>
          <p:nvSpPr>
            <p:cNvPr id="8" name="Rectangle 7">
              <a:extLst>
                <a:ext uri="{FF2B5EF4-FFF2-40B4-BE49-F238E27FC236}">
                  <a16:creationId xmlns:a16="http://schemas.microsoft.com/office/drawing/2014/main" id="{71AA47D0-F7A9-4821-9699-CA7E35C76292}"/>
                </a:ext>
              </a:extLst>
            </p:cNvPr>
            <p:cNvSpPr/>
            <p:nvPr/>
          </p:nvSpPr>
          <p:spPr>
            <a:xfrm>
              <a:off x="806981" y="3426228"/>
              <a:ext cx="4190907" cy="288756"/>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5" name="Espace réservé du numéro de diapositive 4"/>
          <p:cNvSpPr>
            <a:spLocks noGrp="1"/>
          </p:cNvSpPr>
          <p:nvPr>
            <p:ph type="sldNum" sz="quarter" idx="12"/>
          </p:nvPr>
        </p:nvSpPr>
        <p:spPr/>
        <p:txBody>
          <a:bodyPr/>
          <a:lstStyle/>
          <a:p>
            <a:fld id="{10522D5D-170D-4D85-833E-DF658BD1E8D1}" type="slidenum">
              <a:rPr lang="fr-FR" smtClean="0"/>
              <a:t>27</a:t>
            </a:fld>
            <a:endParaRPr lang="fr-FR"/>
          </a:p>
        </p:txBody>
      </p:sp>
    </p:spTree>
    <p:extLst>
      <p:ext uri="{BB962C8B-B14F-4D97-AF65-F5344CB8AC3E}">
        <p14:creationId xmlns:p14="http://schemas.microsoft.com/office/powerpoint/2010/main" val="39209563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0" y="-10109"/>
            <a:ext cx="10515600" cy="858008"/>
          </a:xfrm>
        </p:spPr>
        <p:txBody>
          <a:bodyPr/>
          <a:lstStyle/>
          <a:p>
            <a:r>
              <a:rPr lang="fr-FR" dirty="0"/>
              <a:t>3D SLICER</a:t>
            </a:r>
          </a:p>
        </p:txBody>
      </p:sp>
      <p:sp>
        <p:nvSpPr>
          <p:cNvPr id="3" name="Espace réservé du contenu 2"/>
          <p:cNvSpPr>
            <a:spLocks noGrp="1"/>
          </p:cNvSpPr>
          <p:nvPr>
            <p:ph idx="1"/>
          </p:nvPr>
        </p:nvSpPr>
        <p:spPr>
          <a:xfrm>
            <a:off x="315392" y="1401331"/>
            <a:ext cx="4985084" cy="5118002"/>
          </a:xfrm>
        </p:spPr>
        <p:txBody>
          <a:bodyPr>
            <a:normAutofit lnSpcReduction="10000"/>
          </a:bodyPr>
          <a:lstStyle/>
          <a:p>
            <a:pPr lvl="0"/>
            <a:r>
              <a:rPr lang="fr-FR" dirty="0"/>
              <a:t>Lancer 3D Slicer</a:t>
            </a:r>
          </a:p>
          <a:p>
            <a:pPr lvl="0"/>
            <a:r>
              <a:rPr lang="fr-FR" dirty="0"/>
              <a:t>Cliquer sur</a:t>
            </a:r>
          </a:p>
          <a:p>
            <a:pPr lvl="0"/>
            <a:r>
              <a:rPr lang="fr-FR" dirty="0"/>
              <a:t>Cliquer sur ‘</a:t>
            </a:r>
            <a:r>
              <a:rPr lang="fr-FR" dirty="0" err="1"/>
              <a:t>Choose</a:t>
            </a:r>
            <a:r>
              <a:rPr lang="fr-FR" dirty="0"/>
              <a:t> File(s) to </a:t>
            </a:r>
            <a:r>
              <a:rPr lang="fr-FR" dirty="0" err="1"/>
              <a:t>Add</a:t>
            </a:r>
            <a:r>
              <a:rPr lang="fr-FR" dirty="0"/>
              <a:t>’</a:t>
            </a:r>
          </a:p>
          <a:p>
            <a:pPr lvl="0"/>
            <a:r>
              <a:rPr lang="fr-FR" dirty="0"/>
              <a:t>Charger la scène (fichier .</a:t>
            </a:r>
            <a:r>
              <a:rPr lang="fr-FR" dirty="0" err="1"/>
              <a:t>mrml</a:t>
            </a:r>
            <a:r>
              <a:rPr lang="fr-FR" dirty="0"/>
              <a:t>) dans le dossier ‘C:/</a:t>
            </a:r>
            <a:r>
              <a:rPr lang="fr-FR" dirty="0" err="1"/>
              <a:t>Users</a:t>
            </a:r>
            <a:r>
              <a:rPr lang="fr-FR" dirty="0"/>
              <a:t>/Labo MIP/PlusApp-2.8.0.20191105-Win64/config’ </a:t>
            </a:r>
            <a:r>
              <a:rPr lang="fr-FR" dirty="0">
                <a:sym typeface="Wingdings" panose="05000000000000000000" pitchFamily="2" charset="2"/>
              </a:rPr>
              <a:t> ‘</a:t>
            </a:r>
            <a:r>
              <a:rPr lang="fr-FR" dirty="0" err="1">
                <a:sym typeface="Wingdings" panose="05000000000000000000" pitchFamily="2" charset="2"/>
              </a:rPr>
              <a:t>CalibSpatiale_Template</a:t>
            </a:r>
            <a:r>
              <a:rPr lang="fr-FR" dirty="0">
                <a:sym typeface="Wingdings" panose="05000000000000000000" pitchFamily="2" charset="2"/>
              </a:rPr>
              <a:t>’.</a:t>
            </a:r>
          </a:p>
          <a:p>
            <a:pPr lvl="0"/>
            <a:r>
              <a:rPr lang="fr-FR" dirty="0">
                <a:sym typeface="Wingdings" panose="05000000000000000000" pitchFamily="2" charset="2"/>
              </a:rPr>
              <a:t>Ce dossier a été </a:t>
            </a:r>
            <a:r>
              <a:rPr lang="fr-FR" dirty="0" err="1">
                <a:sym typeface="Wingdings" panose="05000000000000000000" pitchFamily="2" charset="2"/>
              </a:rPr>
              <a:t>pré-configuré</a:t>
            </a:r>
            <a:r>
              <a:rPr lang="fr-FR" dirty="0">
                <a:sym typeface="Wingdings" panose="05000000000000000000" pitchFamily="2" charset="2"/>
              </a:rPr>
              <a:t> avec la transformée </a:t>
            </a:r>
            <a:r>
              <a:rPr lang="fr-FR" dirty="0" err="1">
                <a:sym typeface="Wingdings" panose="05000000000000000000" pitchFamily="2" charset="2"/>
              </a:rPr>
              <a:t>StylusTipToStylus</a:t>
            </a:r>
            <a:r>
              <a:rPr lang="fr-FR" dirty="0">
                <a:sym typeface="Wingdings" panose="05000000000000000000" pitchFamily="2" charset="2"/>
              </a:rPr>
              <a:t> du Stylus utilisé au laboratoire MIP.</a:t>
            </a:r>
            <a:endParaRPr lang="fr-FR" dirty="0"/>
          </a:p>
        </p:txBody>
      </p:sp>
      <p:pic>
        <p:nvPicPr>
          <p:cNvPr id="13" name="Picture 12">
            <a:extLst>
              <a:ext uri="{FF2B5EF4-FFF2-40B4-BE49-F238E27FC236}">
                <a16:creationId xmlns:a16="http://schemas.microsoft.com/office/drawing/2014/main" id="{9EE4606B-DC51-443D-9A04-704ACD30056E}"/>
              </a:ext>
            </a:extLst>
          </p:cNvPr>
          <p:cNvPicPr>
            <a:picLocks noChangeAspect="1"/>
          </p:cNvPicPr>
          <p:nvPr/>
        </p:nvPicPr>
        <p:blipFill>
          <a:blip r:embed="rId2"/>
          <a:stretch>
            <a:fillRect/>
          </a:stretch>
        </p:blipFill>
        <p:spPr>
          <a:xfrm>
            <a:off x="5300476" y="57623"/>
            <a:ext cx="6688667" cy="3523494"/>
          </a:xfrm>
          <a:prstGeom prst="rect">
            <a:avLst/>
          </a:prstGeom>
        </p:spPr>
      </p:pic>
      <p:sp>
        <p:nvSpPr>
          <p:cNvPr id="6" name="Rectangle 5"/>
          <p:cNvSpPr/>
          <p:nvPr/>
        </p:nvSpPr>
        <p:spPr>
          <a:xfrm>
            <a:off x="5300476" y="201404"/>
            <a:ext cx="287867" cy="288756"/>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5" name="Picture 14">
            <a:extLst>
              <a:ext uri="{FF2B5EF4-FFF2-40B4-BE49-F238E27FC236}">
                <a16:creationId xmlns:a16="http://schemas.microsoft.com/office/drawing/2014/main" id="{7F3F79F3-C572-4E24-91C0-F2799210CEDD}"/>
              </a:ext>
            </a:extLst>
          </p:cNvPr>
          <p:cNvPicPr>
            <a:picLocks noChangeAspect="1"/>
          </p:cNvPicPr>
          <p:nvPr/>
        </p:nvPicPr>
        <p:blipFill rotWithShape="1">
          <a:blip r:embed="rId3"/>
          <a:srcRect l="16262" t="23689" r="17834" b="13402"/>
          <a:stretch/>
        </p:blipFill>
        <p:spPr>
          <a:xfrm>
            <a:off x="2319129" y="1868556"/>
            <a:ext cx="410819" cy="410818"/>
          </a:xfrm>
          <a:prstGeom prst="rect">
            <a:avLst/>
          </a:prstGeom>
        </p:spPr>
      </p:pic>
      <p:pic>
        <p:nvPicPr>
          <p:cNvPr id="17" name="Picture 16">
            <a:extLst>
              <a:ext uri="{FF2B5EF4-FFF2-40B4-BE49-F238E27FC236}">
                <a16:creationId xmlns:a16="http://schemas.microsoft.com/office/drawing/2014/main" id="{C0698C10-CB8B-4477-8AC8-8DF66DBDFC23}"/>
              </a:ext>
            </a:extLst>
          </p:cNvPr>
          <p:cNvPicPr>
            <a:picLocks noChangeAspect="1"/>
          </p:cNvPicPr>
          <p:nvPr/>
        </p:nvPicPr>
        <p:blipFill>
          <a:blip r:embed="rId4"/>
          <a:stretch>
            <a:fillRect/>
          </a:stretch>
        </p:blipFill>
        <p:spPr>
          <a:xfrm>
            <a:off x="5300476" y="3724898"/>
            <a:ext cx="3388254" cy="2000295"/>
          </a:xfrm>
          <a:prstGeom prst="rect">
            <a:avLst/>
          </a:prstGeom>
        </p:spPr>
      </p:pic>
      <p:sp>
        <p:nvSpPr>
          <p:cNvPr id="18" name="Rectangle 17">
            <a:extLst>
              <a:ext uri="{FF2B5EF4-FFF2-40B4-BE49-F238E27FC236}">
                <a16:creationId xmlns:a16="http://schemas.microsoft.com/office/drawing/2014/main" id="{171F29D3-3EE7-48C8-B7C0-E51C2C1C2CDC}"/>
              </a:ext>
            </a:extLst>
          </p:cNvPr>
          <p:cNvSpPr/>
          <p:nvPr/>
        </p:nvSpPr>
        <p:spPr>
          <a:xfrm>
            <a:off x="5952066" y="3781761"/>
            <a:ext cx="702734" cy="366903"/>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20" name="Picture 19">
            <a:extLst>
              <a:ext uri="{FF2B5EF4-FFF2-40B4-BE49-F238E27FC236}">
                <a16:creationId xmlns:a16="http://schemas.microsoft.com/office/drawing/2014/main" id="{8C584E79-FE61-40CA-A9B7-5A18A930A0F7}"/>
              </a:ext>
            </a:extLst>
          </p:cNvPr>
          <p:cNvPicPr>
            <a:picLocks noChangeAspect="1"/>
          </p:cNvPicPr>
          <p:nvPr/>
        </p:nvPicPr>
        <p:blipFill>
          <a:blip r:embed="rId5"/>
          <a:stretch>
            <a:fillRect/>
          </a:stretch>
        </p:blipFill>
        <p:spPr>
          <a:xfrm>
            <a:off x="8104522" y="4148664"/>
            <a:ext cx="3772086" cy="2643478"/>
          </a:xfrm>
          <a:prstGeom prst="rect">
            <a:avLst/>
          </a:prstGeom>
        </p:spPr>
      </p:pic>
    </p:spTree>
    <p:extLst>
      <p:ext uri="{BB962C8B-B14F-4D97-AF65-F5344CB8AC3E}">
        <p14:creationId xmlns:p14="http://schemas.microsoft.com/office/powerpoint/2010/main" val="366161699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0" y="-10109"/>
            <a:ext cx="10515600" cy="858008"/>
          </a:xfrm>
        </p:spPr>
        <p:txBody>
          <a:bodyPr/>
          <a:lstStyle/>
          <a:p>
            <a:r>
              <a:rPr lang="fr-FR" dirty="0"/>
              <a:t>3D SLICER</a:t>
            </a:r>
          </a:p>
        </p:txBody>
      </p:sp>
      <p:sp>
        <p:nvSpPr>
          <p:cNvPr id="3" name="Espace réservé du contenu 2"/>
          <p:cNvSpPr>
            <a:spLocks noGrp="1"/>
          </p:cNvSpPr>
          <p:nvPr>
            <p:ph idx="1"/>
          </p:nvPr>
        </p:nvSpPr>
        <p:spPr>
          <a:xfrm>
            <a:off x="315392" y="1401331"/>
            <a:ext cx="4985084" cy="5320144"/>
          </a:xfrm>
        </p:spPr>
        <p:txBody>
          <a:bodyPr>
            <a:normAutofit fontScale="92500"/>
          </a:bodyPr>
          <a:lstStyle/>
          <a:p>
            <a:pPr lvl="0"/>
            <a:r>
              <a:rPr lang="fr-FR" dirty="0"/>
              <a:t>Choisir le module « IGT » </a:t>
            </a:r>
            <a:r>
              <a:rPr lang="fr-FR" dirty="0">
                <a:sym typeface="Wingdings" panose="05000000000000000000" pitchFamily="2" charset="2"/>
              </a:rPr>
              <a:t></a:t>
            </a:r>
            <a:r>
              <a:rPr lang="fr-FR" dirty="0"/>
              <a:t> « </a:t>
            </a:r>
            <a:r>
              <a:rPr lang="fr-FR" dirty="0" err="1"/>
              <a:t>OpenIGTLinkIF</a:t>
            </a:r>
            <a:r>
              <a:rPr lang="fr-FR" dirty="0"/>
              <a:t> »</a:t>
            </a:r>
          </a:p>
          <a:p>
            <a:pPr lvl="0"/>
            <a:r>
              <a:rPr lang="fr-FR" dirty="0"/>
              <a:t>Vérifier que « </a:t>
            </a:r>
            <a:r>
              <a:rPr lang="fr-FR" dirty="0" err="1"/>
              <a:t>Hostname</a:t>
            </a:r>
            <a:r>
              <a:rPr lang="fr-FR" dirty="0"/>
              <a:t> » = « localhost », port = 18944</a:t>
            </a:r>
          </a:p>
          <a:p>
            <a:pPr lvl="0"/>
            <a:r>
              <a:rPr lang="fr-FR" dirty="0"/>
              <a:t>Sélectionner </a:t>
            </a:r>
            <a:r>
              <a:rPr lang="fr-FR" dirty="0" err="1"/>
              <a:t>IGTLConnector</a:t>
            </a:r>
            <a:r>
              <a:rPr lang="fr-FR" dirty="0"/>
              <a:t> et cocher « </a:t>
            </a:r>
            <a:r>
              <a:rPr lang="fr-FR" dirty="0" err="1"/>
              <a:t>status</a:t>
            </a:r>
            <a:r>
              <a:rPr lang="fr-FR" dirty="0"/>
              <a:t> » = « active ».</a:t>
            </a:r>
          </a:p>
          <a:p>
            <a:pPr lvl="0"/>
            <a:r>
              <a:rPr lang="fr-FR" dirty="0"/>
              <a:t>L’indicateur de STATUS doit être sur « ON », Slicer est bien connecté à PLUS.</a:t>
            </a:r>
          </a:p>
          <a:p>
            <a:r>
              <a:rPr lang="fr-FR" dirty="0"/>
              <a:t>Cliquer sur la flèche à gauche de </a:t>
            </a:r>
            <a:r>
              <a:rPr lang="fr-FR" dirty="0" err="1"/>
              <a:t>IGTLConnector</a:t>
            </a:r>
            <a:r>
              <a:rPr lang="fr-FR" dirty="0"/>
              <a:t>, puis sur la flèche à gauche de IN, pour vérifier que les deux yeux sont bien ouverts : </a:t>
            </a:r>
          </a:p>
          <a:p>
            <a:endParaRPr lang="fr-FR" dirty="0"/>
          </a:p>
        </p:txBody>
      </p:sp>
      <p:pic>
        <p:nvPicPr>
          <p:cNvPr id="8" name="Image 7"/>
          <p:cNvPicPr>
            <a:picLocks noChangeAspect="1"/>
          </p:cNvPicPr>
          <p:nvPr/>
        </p:nvPicPr>
        <p:blipFill rotWithShape="1">
          <a:blip r:embed="rId2">
            <a:extLst>
              <a:ext uri="{28A0092B-C50C-407E-A947-70E740481C1C}">
                <a14:useLocalDpi xmlns:a14="http://schemas.microsoft.com/office/drawing/2010/main" val="0"/>
              </a:ext>
            </a:extLst>
          </a:blip>
          <a:srcRect r="74474" b="52827"/>
          <a:stretch/>
        </p:blipFill>
        <p:spPr>
          <a:xfrm>
            <a:off x="7004591" y="907630"/>
            <a:ext cx="4339397" cy="4385531"/>
          </a:xfrm>
          <a:prstGeom prst="rect">
            <a:avLst/>
          </a:prstGeom>
        </p:spPr>
      </p:pic>
      <p:sp>
        <p:nvSpPr>
          <p:cNvPr id="9" name="Rectangle 8"/>
          <p:cNvSpPr/>
          <p:nvPr/>
        </p:nvSpPr>
        <p:spPr>
          <a:xfrm>
            <a:off x="10151422" y="4300554"/>
            <a:ext cx="1106904" cy="288756"/>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Rectangle 9"/>
          <p:cNvSpPr/>
          <p:nvPr/>
        </p:nvSpPr>
        <p:spPr>
          <a:xfrm>
            <a:off x="7756851" y="4043862"/>
            <a:ext cx="547437" cy="256692"/>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Rectangle 10"/>
          <p:cNvSpPr/>
          <p:nvPr/>
        </p:nvSpPr>
        <p:spPr>
          <a:xfrm>
            <a:off x="8304288" y="2741159"/>
            <a:ext cx="304513" cy="204574"/>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Espace réservé du numéro de diapositive 3"/>
          <p:cNvSpPr>
            <a:spLocks noGrp="1"/>
          </p:cNvSpPr>
          <p:nvPr>
            <p:ph type="sldNum" sz="quarter" idx="12"/>
          </p:nvPr>
        </p:nvSpPr>
        <p:spPr>
          <a:xfrm>
            <a:off x="8027275" y="5050188"/>
            <a:ext cx="2743200" cy="365125"/>
          </a:xfrm>
        </p:spPr>
        <p:txBody>
          <a:bodyPr/>
          <a:lstStyle/>
          <a:p>
            <a:fld id="{10522D5D-170D-4D85-833E-DF658BD1E8D1}" type="slidenum">
              <a:rPr lang="fr-FR" smtClean="0"/>
              <a:t>29</a:t>
            </a:fld>
            <a:endParaRPr lang="fr-FR"/>
          </a:p>
        </p:txBody>
      </p:sp>
      <p:sp>
        <p:nvSpPr>
          <p:cNvPr id="12" name="Rectangle 11">
            <a:extLst>
              <a:ext uri="{FF2B5EF4-FFF2-40B4-BE49-F238E27FC236}">
                <a16:creationId xmlns:a16="http://schemas.microsoft.com/office/drawing/2014/main" id="{DF767EC5-FFBB-4A2A-9DF1-6B27C9F947EC}"/>
              </a:ext>
            </a:extLst>
          </p:cNvPr>
          <p:cNvSpPr/>
          <p:nvPr/>
        </p:nvSpPr>
        <p:spPr>
          <a:xfrm>
            <a:off x="7003874" y="4921103"/>
            <a:ext cx="752977" cy="256692"/>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5" name="Picture 14">
            <a:extLst>
              <a:ext uri="{FF2B5EF4-FFF2-40B4-BE49-F238E27FC236}">
                <a16:creationId xmlns:a16="http://schemas.microsoft.com/office/drawing/2014/main" id="{E8D90D11-CF98-4155-8B4C-5BF861721D4B}"/>
              </a:ext>
            </a:extLst>
          </p:cNvPr>
          <p:cNvPicPr>
            <a:picLocks noChangeAspect="1"/>
          </p:cNvPicPr>
          <p:nvPr/>
        </p:nvPicPr>
        <p:blipFill>
          <a:blip r:embed="rId3"/>
          <a:stretch>
            <a:fillRect/>
          </a:stretch>
        </p:blipFill>
        <p:spPr>
          <a:xfrm>
            <a:off x="5141771" y="5415313"/>
            <a:ext cx="1263609" cy="956245"/>
          </a:xfrm>
          <a:prstGeom prst="rect">
            <a:avLst/>
          </a:prstGeom>
        </p:spPr>
      </p:pic>
    </p:spTree>
    <p:extLst>
      <p:ext uri="{BB962C8B-B14F-4D97-AF65-F5344CB8AC3E}">
        <p14:creationId xmlns:p14="http://schemas.microsoft.com/office/powerpoint/2010/main" val="11661807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EFF51BF7-C2C2-4156-AB4A-7DB5E00D49CC}"/>
              </a:ext>
            </a:extLst>
          </p:cNvPr>
          <p:cNvPicPr>
            <a:picLocks noChangeAspect="1"/>
          </p:cNvPicPr>
          <p:nvPr/>
        </p:nvPicPr>
        <p:blipFill>
          <a:blip r:embed="rId2"/>
          <a:stretch>
            <a:fillRect/>
          </a:stretch>
        </p:blipFill>
        <p:spPr>
          <a:xfrm>
            <a:off x="7174129" y="4830114"/>
            <a:ext cx="1022594" cy="1431631"/>
          </a:xfrm>
          <a:prstGeom prst="rect">
            <a:avLst/>
          </a:prstGeom>
        </p:spPr>
      </p:pic>
      <p:sp>
        <p:nvSpPr>
          <p:cNvPr id="2" name="Title 1"/>
          <p:cNvSpPr>
            <a:spLocks noGrp="1"/>
          </p:cNvSpPr>
          <p:nvPr>
            <p:ph type="title"/>
          </p:nvPr>
        </p:nvSpPr>
        <p:spPr>
          <a:xfrm>
            <a:off x="179578" y="1654755"/>
            <a:ext cx="10515600" cy="1325563"/>
          </a:xfrm>
        </p:spPr>
        <p:txBody>
          <a:bodyPr>
            <a:normAutofit/>
          </a:bodyPr>
          <a:lstStyle/>
          <a:p>
            <a:r>
              <a:rPr lang="en-US" dirty="0"/>
              <a:t>Installation des extensions de Slicer</a:t>
            </a:r>
          </a:p>
        </p:txBody>
      </p:sp>
      <p:sp>
        <p:nvSpPr>
          <p:cNvPr id="3" name="Slide Number Placeholder 2"/>
          <p:cNvSpPr>
            <a:spLocks noGrp="1"/>
          </p:cNvSpPr>
          <p:nvPr>
            <p:ph type="sldNum" sz="quarter" idx="12"/>
          </p:nvPr>
        </p:nvSpPr>
        <p:spPr>
          <a:xfrm>
            <a:off x="8639629" y="8033422"/>
            <a:ext cx="2743200" cy="365125"/>
          </a:xfrm>
        </p:spPr>
        <p:txBody>
          <a:bodyPr/>
          <a:lstStyle/>
          <a:p>
            <a:fld id="{7EB4E161-ED1F-470E-9199-7D8E989353A6}" type="slidenum">
              <a:rPr lang="en-US" smtClean="0"/>
              <a:t>3</a:t>
            </a:fld>
            <a:endParaRPr lang="en-US"/>
          </a:p>
        </p:txBody>
      </p:sp>
      <p:pic>
        <p:nvPicPr>
          <p:cNvPr id="4" name="Picture 3"/>
          <p:cNvPicPr>
            <a:picLocks noChangeAspect="1"/>
          </p:cNvPicPr>
          <p:nvPr/>
        </p:nvPicPr>
        <p:blipFill>
          <a:blip r:embed="rId3"/>
          <a:stretch>
            <a:fillRect/>
          </a:stretch>
        </p:blipFill>
        <p:spPr>
          <a:xfrm>
            <a:off x="6480178" y="3052719"/>
            <a:ext cx="3802710" cy="1630821"/>
          </a:xfrm>
          <a:prstGeom prst="rect">
            <a:avLst/>
          </a:prstGeom>
        </p:spPr>
      </p:pic>
      <p:sp>
        <p:nvSpPr>
          <p:cNvPr id="5" name="Content Placeholder 2"/>
          <p:cNvSpPr txBox="1">
            <a:spLocks/>
          </p:cNvSpPr>
          <p:nvPr/>
        </p:nvSpPr>
        <p:spPr>
          <a:xfrm>
            <a:off x="362858" y="3052718"/>
            <a:ext cx="5762171" cy="420231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mj-lt"/>
              <a:buAutoNum type="arabicPeriod"/>
            </a:pPr>
            <a:r>
              <a:rPr lang="en-CA" dirty="0" err="1"/>
              <a:t>Ouvrir</a:t>
            </a:r>
            <a:r>
              <a:rPr lang="en-CA" dirty="0"/>
              <a:t> le ‘Slicer Extension Manager’</a:t>
            </a:r>
          </a:p>
          <a:p>
            <a:pPr marL="514350" indent="-514350">
              <a:buFont typeface="+mj-lt"/>
              <a:buAutoNum type="arabicPeriod"/>
            </a:pPr>
            <a:r>
              <a:rPr lang="en-CA" dirty="0"/>
              <a:t>Cliquer sur ‘Install’ pour les extensions </a:t>
            </a:r>
            <a:r>
              <a:rPr lang="en-CA" dirty="0" err="1"/>
              <a:t>suivantes</a:t>
            </a:r>
            <a:r>
              <a:rPr lang="en-CA" dirty="0"/>
              <a:t> :</a:t>
            </a:r>
          </a:p>
          <a:p>
            <a:pPr lvl="1"/>
            <a:r>
              <a:rPr lang="en-CA" dirty="0" err="1"/>
              <a:t>SlicerOpenIGTLink</a:t>
            </a:r>
            <a:endParaRPr lang="en-CA" dirty="0"/>
          </a:p>
          <a:p>
            <a:pPr lvl="1"/>
            <a:r>
              <a:rPr lang="en-CA" dirty="0" err="1"/>
              <a:t>SlicerIGT</a:t>
            </a:r>
            <a:endParaRPr lang="en-CA" dirty="0"/>
          </a:p>
          <a:p>
            <a:pPr lvl="1"/>
            <a:r>
              <a:rPr lang="en-CA" dirty="0" err="1"/>
              <a:t>SlicerIGSIO</a:t>
            </a:r>
            <a:endParaRPr lang="en-CA" dirty="0"/>
          </a:p>
          <a:p>
            <a:pPr marL="514350" indent="-514350">
              <a:buFont typeface="+mj-lt"/>
              <a:buAutoNum type="arabicPeriod"/>
            </a:pPr>
            <a:r>
              <a:rPr lang="en-CA" dirty="0" err="1"/>
              <a:t>Redémarrer</a:t>
            </a:r>
            <a:r>
              <a:rPr lang="en-CA" dirty="0"/>
              <a:t> Slicer</a:t>
            </a:r>
          </a:p>
        </p:txBody>
      </p:sp>
      <p:sp>
        <p:nvSpPr>
          <p:cNvPr id="7" name="Rectangle 6"/>
          <p:cNvSpPr/>
          <p:nvPr/>
        </p:nvSpPr>
        <p:spPr>
          <a:xfrm>
            <a:off x="9367279" y="3218278"/>
            <a:ext cx="385854" cy="369614"/>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9367279" y="2855688"/>
            <a:ext cx="383438" cy="400110"/>
          </a:xfrm>
          <a:prstGeom prst="rect">
            <a:avLst/>
          </a:prstGeom>
          <a:noFill/>
        </p:spPr>
        <p:txBody>
          <a:bodyPr wrap="none" rtlCol="0">
            <a:spAutoFit/>
          </a:bodyPr>
          <a:lstStyle/>
          <a:p>
            <a:r>
              <a:rPr lang="en-US" sz="2000" b="1" dirty="0">
                <a:solidFill>
                  <a:srgbClr val="FF0000"/>
                </a:solidFill>
              </a:rPr>
              <a:t>1.</a:t>
            </a:r>
          </a:p>
        </p:txBody>
      </p:sp>
      <p:pic>
        <p:nvPicPr>
          <p:cNvPr id="9" name="Picture 8"/>
          <p:cNvPicPr>
            <a:picLocks noChangeAspect="1"/>
          </p:cNvPicPr>
          <p:nvPr/>
        </p:nvPicPr>
        <p:blipFill>
          <a:blip r:embed="rId4"/>
          <a:stretch>
            <a:fillRect/>
          </a:stretch>
        </p:blipFill>
        <p:spPr>
          <a:xfrm>
            <a:off x="5766965" y="4755940"/>
            <a:ext cx="1219306" cy="1836579"/>
          </a:xfrm>
          <a:prstGeom prst="rect">
            <a:avLst/>
          </a:prstGeom>
        </p:spPr>
      </p:pic>
      <p:pic>
        <p:nvPicPr>
          <p:cNvPr id="10" name="Picture 9"/>
          <p:cNvPicPr>
            <a:picLocks noChangeAspect="1"/>
          </p:cNvPicPr>
          <p:nvPr/>
        </p:nvPicPr>
        <p:blipFill rotWithShape="1">
          <a:blip r:embed="rId5"/>
          <a:srcRect t="86025"/>
          <a:stretch/>
        </p:blipFill>
        <p:spPr>
          <a:xfrm>
            <a:off x="7076207" y="6318987"/>
            <a:ext cx="1158340" cy="258783"/>
          </a:xfrm>
          <a:prstGeom prst="rect">
            <a:avLst/>
          </a:prstGeom>
        </p:spPr>
      </p:pic>
      <p:sp>
        <p:nvSpPr>
          <p:cNvPr id="11" name="Rectangle 10"/>
          <p:cNvSpPr/>
          <p:nvPr/>
        </p:nvSpPr>
        <p:spPr>
          <a:xfrm>
            <a:off x="5735054" y="6245478"/>
            <a:ext cx="1229829" cy="369614"/>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4090162" y="6223411"/>
            <a:ext cx="383438" cy="400110"/>
          </a:xfrm>
          <a:prstGeom prst="rect">
            <a:avLst/>
          </a:prstGeom>
          <a:noFill/>
        </p:spPr>
        <p:txBody>
          <a:bodyPr wrap="none" rtlCol="0">
            <a:spAutoFit/>
          </a:bodyPr>
          <a:lstStyle/>
          <a:p>
            <a:r>
              <a:rPr lang="en-US" sz="2000" b="1" dirty="0">
                <a:solidFill>
                  <a:srgbClr val="FF0000"/>
                </a:solidFill>
              </a:rPr>
              <a:t>2.</a:t>
            </a:r>
          </a:p>
        </p:txBody>
      </p:sp>
      <p:sp>
        <p:nvSpPr>
          <p:cNvPr id="13" name="Rectangle 12"/>
          <p:cNvSpPr/>
          <p:nvPr/>
        </p:nvSpPr>
        <p:spPr>
          <a:xfrm>
            <a:off x="7056349" y="6245478"/>
            <a:ext cx="1178199" cy="369614"/>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p:cNvPicPr>
            <a:picLocks noChangeAspect="1"/>
          </p:cNvPicPr>
          <p:nvPr/>
        </p:nvPicPr>
        <p:blipFill>
          <a:blip r:embed="rId6"/>
          <a:stretch>
            <a:fillRect/>
          </a:stretch>
        </p:blipFill>
        <p:spPr>
          <a:xfrm>
            <a:off x="8798047" y="5337675"/>
            <a:ext cx="3065552" cy="667980"/>
          </a:xfrm>
          <a:prstGeom prst="rect">
            <a:avLst/>
          </a:prstGeom>
        </p:spPr>
      </p:pic>
      <p:sp>
        <p:nvSpPr>
          <p:cNvPr id="21" name="Rectangle 20"/>
          <p:cNvSpPr/>
          <p:nvPr/>
        </p:nvSpPr>
        <p:spPr>
          <a:xfrm>
            <a:off x="9907641" y="5609035"/>
            <a:ext cx="1229829" cy="369614"/>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p:cNvSpPr txBox="1"/>
          <p:nvPr/>
        </p:nvSpPr>
        <p:spPr>
          <a:xfrm>
            <a:off x="9449551" y="5618102"/>
            <a:ext cx="383438" cy="400110"/>
          </a:xfrm>
          <a:prstGeom prst="rect">
            <a:avLst/>
          </a:prstGeom>
          <a:noFill/>
        </p:spPr>
        <p:txBody>
          <a:bodyPr wrap="none" rtlCol="0">
            <a:spAutoFit/>
          </a:bodyPr>
          <a:lstStyle/>
          <a:p>
            <a:r>
              <a:rPr lang="en-US" sz="2000" b="1" dirty="0">
                <a:solidFill>
                  <a:srgbClr val="FF0000"/>
                </a:solidFill>
              </a:rPr>
              <a:t>3.</a:t>
            </a:r>
          </a:p>
        </p:txBody>
      </p:sp>
      <p:pic>
        <p:nvPicPr>
          <p:cNvPr id="17" name="Picture 16">
            <a:extLst>
              <a:ext uri="{FF2B5EF4-FFF2-40B4-BE49-F238E27FC236}">
                <a16:creationId xmlns:a16="http://schemas.microsoft.com/office/drawing/2014/main" id="{C69D3CB6-B8B6-4AF0-8F17-846E77648E92}"/>
              </a:ext>
            </a:extLst>
          </p:cNvPr>
          <p:cNvPicPr>
            <a:picLocks noChangeAspect="1"/>
          </p:cNvPicPr>
          <p:nvPr/>
        </p:nvPicPr>
        <p:blipFill>
          <a:blip r:embed="rId7"/>
          <a:stretch>
            <a:fillRect/>
          </a:stretch>
        </p:blipFill>
        <p:spPr>
          <a:xfrm>
            <a:off x="4568652" y="4814756"/>
            <a:ext cx="1042800" cy="1465753"/>
          </a:xfrm>
          <a:prstGeom prst="rect">
            <a:avLst/>
          </a:prstGeom>
        </p:spPr>
      </p:pic>
      <p:pic>
        <p:nvPicPr>
          <p:cNvPr id="24" name="Picture 23">
            <a:extLst>
              <a:ext uri="{FF2B5EF4-FFF2-40B4-BE49-F238E27FC236}">
                <a16:creationId xmlns:a16="http://schemas.microsoft.com/office/drawing/2014/main" id="{03E7CA19-3105-4C82-8648-C0CCC698841E}"/>
              </a:ext>
            </a:extLst>
          </p:cNvPr>
          <p:cNvPicPr>
            <a:picLocks noChangeAspect="1"/>
          </p:cNvPicPr>
          <p:nvPr/>
        </p:nvPicPr>
        <p:blipFill rotWithShape="1">
          <a:blip r:embed="rId5"/>
          <a:srcRect t="86025"/>
          <a:stretch/>
        </p:blipFill>
        <p:spPr>
          <a:xfrm>
            <a:off x="4465606" y="6323092"/>
            <a:ext cx="1158340" cy="258783"/>
          </a:xfrm>
          <a:prstGeom prst="rect">
            <a:avLst/>
          </a:prstGeom>
        </p:spPr>
      </p:pic>
      <p:sp>
        <p:nvSpPr>
          <p:cNvPr id="25" name="Rectangle 24">
            <a:extLst>
              <a:ext uri="{FF2B5EF4-FFF2-40B4-BE49-F238E27FC236}">
                <a16:creationId xmlns:a16="http://schemas.microsoft.com/office/drawing/2014/main" id="{76297968-42F5-40F5-B586-0CC17CEE729A}"/>
              </a:ext>
            </a:extLst>
          </p:cNvPr>
          <p:cNvSpPr/>
          <p:nvPr/>
        </p:nvSpPr>
        <p:spPr>
          <a:xfrm>
            <a:off x="4465607" y="6254843"/>
            <a:ext cx="1178199" cy="369614"/>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itle 1"/>
          <p:cNvSpPr txBox="1">
            <a:spLocks/>
          </p:cNvSpPr>
          <p:nvPr/>
        </p:nvSpPr>
        <p:spPr>
          <a:xfrm>
            <a:off x="179578" y="-70938"/>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Installation de Slicer</a:t>
            </a:r>
          </a:p>
        </p:txBody>
      </p:sp>
      <p:sp>
        <p:nvSpPr>
          <p:cNvPr id="29" name="Content Placeholder 2"/>
          <p:cNvSpPr txBox="1">
            <a:spLocks/>
          </p:cNvSpPr>
          <p:nvPr/>
        </p:nvSpPr>
        <p:spPr>
          <a:xfrm>
            <a:off x="325033" y="1117123"/>
            <a:ext cx="10812437" cy="65362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CA" dirty="0"/>
              <a:t>Installer Slicer 3d (tutorial </a:t>
            </a:r>
            <a:r>
              <a:rPr lang="en-CA" dirty="0" err="1"/>
              <a:t>testé</a:t>
            </a:r>
            <a:r>
              <a:rPr lang="en-CA" dirty="0"/>
              <a:t> avec la </a:t>
            </a:r>
            <a:r>
              <a:rPr lang="en-CA" b="1" dirty="0"/>
              <a:t>version 4.11.0 du 24/08/2020</a:t>
            </a:r>
            <a:r>
              <a:rPr lang="en-CA" dirty="0"/>
              <a:t>) </a:t>
            </a:r>
          </a:p>
        </p:txBody>
      </p:sp>
    </p:spTree>
    <p:extLst>
      <p:ext uri="{BB962C8B-B14F-4D97-AF65-F5344CB8AC3E}">
        <p14:creationId xmlns:p14="http://schemas.microsoft.com/office/powerpoint/2010/main" val="342195703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0" y="-10109"/>
            <a:ext cx="10515600" cy="858008"/>
          </a:xfrm>
        </p:spPr>
        <p:txBody>
          <a:bodyPr/>
          <a:lstStyle/>
          <a:p>
            <a:r>
              <a:rPr lang="fr-FR" dirty="0"/>
              <a:t>3D SLICER</a:t>
            </a:r>
          </a:p>
        </p:txBody>
      </p:sp>
      <p:sp>
        <p:nvSpPr>
          <p:cNvPr id="3" name="Espace réservé du contenu 2"/>
          <p:cNvSpPr>
            <a:spLocks noGrp="1"/>
          </p:cNvSpPr>
          <p:nvPr>
            <p:ph idx="1"/>
          </p:nvPr>
        </p:nvSpPr>
        <p:spPr>
          <a:xfrm>
            <a:off x="315392" y="1401331"/>
            <a:ext cx="4985084" cy="5320144"/>
          </a:xfrm>
        </p:spPr>
        <p:txBody>
          <a:bodyPr>
            <a:normAutofit/>
          </a:bodyPr>
          <a:lstStyle/>
          <a:p>
            <a:pPr lvl="0"/>
            <a:r>
              <a:rPr lang="fr-FR" dirty="0"/>
              <a:t>Choisir le Module « </a:t>
            </a:r>
            <a:r>
              <a:rPr lang="fr-FR" dirty="0" err="1"/>
              <a:t>Sequences</a:t>
            </a:r>
            <a:r>
              <a:rPr lang="fr-FR" dirty="0"/>
              <a:t> »</a:t>
            </a:r>
          </a:p>
          <a:p>
            <a:pPr lvl="0"/>
            <a:r>
              <a:rPr lang="fr-FR" dirty="0"/>
              <a:t>Cliquer sur le menu déroulant ‘</a:t>
            </a:r>
            <a:r>
              <a:rPr lang="fr-FR" dirty="0" err="1"/>
              <a:t>SequenceBrowser</a:t>
            </a:r>
            <a:r>
              <a:rPr lang="fr-FR" dirty="0"/>
              <a:t>’</a:t>
            </a:r>
          </a:p>
          <a:p>
            <a:pPr lvl="0"/>
            <a:r>
              <a:rPr lang="fr-FR" dirty="0"/>
              <a:t>Choisir ‘</a:t>
            </a:r>
            <a:r>
              <a:rPr lang="fr-FR" dirty="0" err="1"/>
              <a:t>calib_spatiale</a:t>
            </a:r>
            <a:r>
              <a:rPr lang="fr-FR" dirty="0"/>
              <a:t>’</a:t>
            </a:r>
          </a:p>
          <a:p>
            <a:endParaRPr lang="fr-FR" dirty="0"/>
          </a:p>
        </p:txBody>
      </p:sp>
      <p:pic>
        <p:nvPicPr>
          <p:cNvPr id="14" name="Picture 13">
            <a:extLst>
              <a:ext uri="{FF2B5EF4-FFF2-40B4-BE49-F238E27FC236}">
                <a16:creationId xmlns:a16="http://schemas.microsoft.com/office/drawing/2014/main" id="{2514712F-4C73-424E-AA48-69C0246D8001}"/>
              </a:ext>
            </a:extLst>
          </p:cNvPr>
          <p:cNvPicPr>
            <a:picLocks noChangeAspect="1"/>
          </p:cNvPicPr>
          <p:nvPr/>
        </p:nvPicPr>
        <p:blipFill rotWithShape="1">
          <a:blip r:embed="rId2"/>
          <a:srcRect r="63055"/>
          <a:stretch/>
        </p:blipFill>
        <p:spPr>
          <a:xfrm>
            <a:off x="7518400" y="-10109"/>
            <a:ext cx="4673600" cy="6786384"/>
          </a:xfrm>
          <a:prstGeom prst="rect">
            <a:avLst/>
          </a:prstGeom>
        </p:spPr>
      </p:pic>
      <p:sp>
        <p:nvSpPr>
          <p:cNvPr id="16" name="Rectangle 15">
            <a:extLst>
              <a:ext uri="{FF2B5EF4-FFF2-40B4-BE49-F238E27FC236}">
                <a16:creationId xmlns:a16="http://schemas.microsoft.com/office/drawing/2014/main" id="{D874B5D3-1E3E-4A00-BB7A-84DD4F4EDA6E}"/>
              </a:ext>
            </a:extLst>
          </p:cNvPr>
          <p:cNvSpPr/>
          <p:nvPr/>
        </p:nvSpPr>
        <p:spPr>
          <a:xfrm>
            <a:off x="9071812" y="274517"/>
            <a:ext cx="1443788" cy="335083"/>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Rectangle 16">
            <a:extLst>
              <a:ext uri="{FF2B5EF4-FFF2-40B4-BE49-F238E27FC236}">
                <a16:creationId xmlns:a16="http://schemas.microsoft.com/office/drawing/2014/main" id="{EE19BD26-0518-4950-AF99-875002056264}"/>
              </a:ext>
            </a:extLst>
          </p:cNvPr>
          <p:cNvSpPr/>
          <p:nvPr/>
        </p:nvSpPr>
        <p:spPr>
          <a:xfrm>
            <a:off x="8208212" y="1747717"/>
            <a:ext cx="3983788" cy="335083"/>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9" name="Picture 18">
            <a:extLst>
              <a:ext uri="{FF2B5EF4-FFF2-40B4-BE49-F238E27FC236}">
                <a16:creationId xmlns:a16="http://schemas.microsoft.com/office/drawing/2014/main" id="{321BF55C-22C6-498C-8155-B27DBCDD3F8E}"/>
              </a:ext>
            </a:extLst>
          </p:cNvPr>
          <p:cNvPicPr>
            <a:picLocks noChangeAspect="1"/>
          </p:cNvPicPr>
          <p:nvPr/>
        </p:nvPicPr>
        <p:blipFill rotWithShape="1">
          <a:blip r:embed="rId3"/>
          <a:srcRect t="18789" r="63333"/>
          <a:stretch/>
        </p:blipFill>
        <p:spPr>
          <a:xfrm>
            <a:off x="4015361" y="2714680"/>
            <a:ext cx="3418373" cy="4061595"/>
          </a:xfrm>
          <a:prstGeom prst="rect">
            <a:avLst/>
          </a:prstGeom>
        </p:spPr>
      </p:pic>
      <p:sp>
        <p:nvSpPr>
          <p:cNvPr id="20" name="Rectangle 19">
            <a:extLst>
              <a:ext uri="{FF2B5EF4-FFF2-40B4-BE49-F238E27FC236}">
                <a16:creationId xmlns:a16="http://schemas.microsoft.com/office/drawing/2014/main" id="{46A30EF3-5E8E-4B23-BC89-97ABE2515FA6}"/>
              </a:ext>
            </a:extLst>
          </p:cNvPr>
          <p:cNvSpPr/>
          <p:nvPr/>
        </p:nvSpPr>
        <p:spPr>
          <a:xfrm>
            <a:off x="4560354" y="3027096"/>
            <a:ext cx="2873380" cy="27169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400377577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05063" y="191504"/>
            <a:ext cx="11786936" cy="1742268"/>
          </a:xfrm>
        </p:spPr>
        <p:txBody>
          <a:bodyPr>
            <a:normAutofit/>
          </a:bodyPr>
          <a:lstStyle/>
          <a:p>
            <a:r>
              <a:rPr lang="fr-FR" dirty="0"/>
              <a:t>Redimensionner l’image 2D de l’écho en cliquant sur le carré avec les nuances de gris</a:t>
            </a:r>
          </a:p>
          <a:p>
            <a:endParaRPr lang="fr-FR" dirty="0"/>
          </a:p>
        </p:txBody>
      </p:sp>
      <p:pic>
        <p:nvPicPr>
          <p:cNvPr id="4" name="Image 3"/>
          <p:cNvPicPr>
            <a:picLocks noChangeAspect="1"/>
          </p:cNvPicPr>
          <p:nvPr/>
        </p:nvPicPr>
        <p:blipFill rotWithShape="1">
          <a:blip r:embed="rId2" cstate="print">
            <a:extLst>
              <a:ext uri="{28A0092B-C50C-407E-A947-70E740481C1C}">
                <a14:useLocalDpi xmlns:a14="http://schemas.microsoft.com/office/drawing/2010/main" val="0"/>
              </a:ext>
            </a:extLst>
          </a:blip>
          <a:srcRect l="25493" r="21737" b="50000"/>
          <a:stretch/>
        </p:blipFill>
        <p:spPr>
          <a:xfrm>
            <a:off x="988159" y="1130467"/>
            <a:ext cx="9761930" cy="5058299"/>
          </a:xfrm>
          <a:prstGeom prst="rect">
            <a:avLst/>
          </a:prstGeom>
        </p:spPr>
      </p:pic>
      <p:sp>
        <p:nvSpPr>
          <p:cNvPr id="11" name="Rectangle 10">
            <a:extLst>
              <a:ext uri="{FF2B5EF4-FFF2-40B4-BE49-F238E27FC236}">
                <a16:creationId xmlns:a16="http://schemas.microsoft.com/office/drawing/2014/main" id="{EA11BC97-026A-4777-A613-8755F709DBB1}"/>
              </a:ext>
            </a:extLst>
          </p:cNvPr>
          <p:cNvSpPr/>
          <p:nvPr/>
        </p:nvSpPr>
        <p:spPr>
          <a:xfrm>
            <a:off x="1134395" y="1662995"/>
            <a:ext cx="304809" cy="321671"/>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32137344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240633" y="593558"/>
            <a:ext cx="4010526" cy="6144126"/>
          </a:xfrm>
        </p:spPr>
        <p:txBody>
          <a:bodyPr>
            <a:normAutofit fontScale="92500"/>
          </a:bodyPr>
          <a:lstStyle/>
          <a:p>
            <a:r>
              <a:rPr lang="fr-FR" dirty="0"/>
              <a:t>Enregistrer la séquence de calibration spatiale en cliquant sur le rond rouge.</a:t>
            </a:r>
          </a:p>
          <a:p>
            <a:r>
              <a:rPr lang="fr-FR" dirty="0"/>
              <a:t>La séquence de calibration consiste à faire apparaître la pointe du </a:t>
            </a:r>
            <a:r>
              <a:rPr lang="fr-FR" dirty="0" err="1"/>
              <a:t>stylus</a:t>
            </a:r>
            <a:r>
              <a:rPr lang="fr-FR" dirty="0"/>
              <a:t> plusieurs fois dans le plan de la sonde écho, si possible aux quatre coins de l’image. </a:t>
            </a:r>
          </a:p>
          <a:p>
            <a:r>
              <a:rPr lang="fr-FR" dirty="0"/>
              <a:t>Il faut visualiser au moins 4 fois la pointe du </a:t>
            </a:r>
            <a:r>
              <a:rPr lang="fr-FR" dirty="0" err="1"/>
              <a:t>stylus</a:t>
            </a:r>
            <a:r>
              <a:rPr lang="fr-FR" dirty="0"/>
              <a:t> dans une configuration, puis tourner la sonde et le </a:t>
            </a:r>
            <a:r>
              <a:rPr lang="fr-FR" dirty="0" err="1"/>
              <a:t>stylus</a:t>
            </a:r>
            <a:r>
              <a:rPr lang="fr-FR" dirty="0"/>
              <a:t> à 90° et refaire la même manipulation.</a:t>
            </a:r>
          </a:p>
          <a:p>
            <a:endParaRPr lang="fr-FR" dirty="0"/>
          </a:p>
        </p:txBody>
      </p:sp>
      <p:sp>
        <p:nvSpPr>
          <p:cNvPr id="2" name="Espace réservé du numéro de diapositive 1"/>
          <p:cNvSpPr>
            <a:spLocks noGrp="1"/>
          </p:cNvSpPr>
          <p:nvPr>
            <p:ph type="sldNum" sz="quarter" idx="12"/>
          </p:nvPr>
        </p:nvSpPr>
        <p:spPr/>
        <p:txBody>
          <a:bodyPr/>
          <a:lstStyle/>
          <a:p>
            <a:fld id="{10522D5D-170D-4D85-833E-DF658BD1E8D1}" type="slidenum">
              <a:rPr lang="fr-FR" smtClean="0"/>
              <a:t>32</a:t>
            </a:fld>
            <a:endParaRPr lang="fr-FR"/>
          </a:p>
        </p:txBody>
      </p:sp>
      <p:sp>
        <p:nvSpPr>
          <p:cNvPr id="5" name="ZoneTexte 4"/>
          <p:cNvSpPr txBox="1"/>
          <p:nvPr/>
        </p:nvSpPr>
        <p:spPr>
          <a:xfrm>
            <a:off x="8610600" y="1762581"/>
            <a:ext cx="3426229" cy="861774"/>
          </a:xfrm>
          <a:prstGeom prst="rect">
            <a:avLst/>
          </a:prstGeom>
          <a:noFill/>
        </p:spPr>
        <p:txBody>
          <a:bodyPr wrap="square" rtlCol="0">
            <a:spAutoFit/>
          </a:bodyPr>
          <a:lstStyle/>
          <a:p>
            <a:r>
              <a:rPr lang="fr-FR" sz="5000" b="1" dirty="0"/>
              <a:t>VIDEO</a:t>
            </a:r>
          </a:p>
        </p:txBody>
      </p:sp>
      <p:pic>
        <p:nvPicPr>
          <p:cNvPr id="8" name="Picture 7">
            <a:extLst>
              <a:ext uri="{FF2B5EF4-FFF2-40B4-BE49-F238E27FC236}">
                <a16:creationId xmlns:a16="http://schemas.microsoft.com/office/drawing/2014/main" id="{A36097E1-79D2-4CF4-A6DD-7173B24CB586}"/>
              </a:ext>
            </a:extLst>
          </p:cNvPr>
          <p:cNvPicPr>
            <a:picLocks noChangeAspect="1"/>
          </p:cNvPicPr>
          <p:nvPr/>
        </p:nvPicPr>
        <p:blipFill rotWithShape="1">
          <a:blip r:embed="rId2"/>
          <a:srcRect t="18789" r="63333"/>
          <a:stretch/>
        </p:blipFill>
        <p:spPr>
          <a:xfrm>
            <a:off x="4721693" y="593558"/>
            <a:ext cx="3418373" cy="4061595"/>
          </a:xfrm>
          <a:prstGeom prst="rect">
            <a:avLst/>
          </a:prstGeom>
        </p:spPr>
      </p:pic>
      <p:sp>
        <p:nvSpPr>
          <p:cNvPr id="9" name="Rectangle 8">
            <a:extLst>
              <a:ext uri="{FF2B5EF4-FFF2-40B4-BE49-F238E27FC236}">
                <a16:creationId xmlns:a16="http://schemas.microsoft.com/office/drawing/2014/main" id="{5F052FAA-D88B-4C24-9AE6-7A2BDF8F7598}"/>
              </a:ext>
            </a:extLst>
          </p:cNvPr>
          <p:cNvSpPr/>
          <p:nvPr/>
        </p:nvSpPr>
        <p:spPr>
          <a:xfrm>
            <a:off x="7349664" y="1252178"/>
            <a:ext cx="304809" cy="321671"/>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3541623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224589" y="144379"/>
            <a:ext cx="10635916" cy="6032584"/>
          </a:xfrm>
        </p:spPr>
        <p:txBody>
          <a:bodyPr/>
          <a:lstStyle/>
          <a:p>
            <a:pPr marL="0" indent="0">
              <a:buNone/>
            </a:pPr>
            <a:r>
              <a:rPr lang="fr-FR" dirty="0"/>
              <a:t>Après l’acquisition, cocher la colonne ‘</a:t>
            </a:r>
            <a:r>
              <a:rPr lang="fr-FR" dirty="0" err="1"/>
              <a:t>rename</a:t>
            </a:r>
            <a:r>
              <a:rPr lang="fr-FR" dirty="0"/>
              <a:t>’ pour les 2 </a:t>
            </a:r>
            <a:r>
              <a:rPr lang="fr-FR" dirty="0" err="1"/>
              <a:t>nodes</a:t>
            </a:r>
            <a:r>
              <a:rPr lang="fr-FR" dirty="0"/>
              <a:t>. </a:t>
            </a:r>
          </a:p>
          <a:p>
            <a:endParaRPr lang="fr-FR" dirty="0"/>
          </a:p>
        </p:txBody>
      </p:sp>
      <p:pic>
        <p:nvPicPr>
          <p:cNvPr id="4" name="Imag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2946" y="1129214"/>
            <a:ext cx="10475495" cy="5728786"/>
          </a:xfrm>
          <a:prstGeom prst="rect">
            <a:avLst/>
          </a:prstGeom>
        </p:spPr>
      </p:pic>
      <p:pic>
        <p:nvPicPr>
          <p:cNvPr id="6" name="Picture 5">
            <a:extLst>
              <a:ext uri="{FF2B5EF4-FFF2-40B4-BE49-F238E27FC236}">
                <a16:creationId xmlns:a16="http://schemas.microsoft.com/office/drawing/2014/main" id="{1740648A-DD74-437B-BB83-3191A99A810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2946" y="1129214"/>
            <a:ext cx="2722352" cy="2607899"/>
          </a:xfrm>
          <a:prstGeom prst="rect">
            <a:avLst/>
          </a:prstGeom>
        </p:spPr>
      </p:pic>
      <p:sp>
        <p:nvSpPr>
          <p:cNvPr id="5" name="Rectangle 4"/>
          <p:cNvSpPr/>
          <p:nvPr/>
        </p:nvSpPr>
        <p:spPr>
          <a:xfrm>
            <a:off x="2722275" y="2879915"/>
            <a:ext cx="683534" cy="561512"/>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Espace réservé du numéro de diapositive 1"/>
          <p:cNvSpPr>
            <a:spLocks noGrp="1"/>
          </p:cNvSpPr>
          <p:nvPr>
            <p:ph type="sldNum" sz="quarter" idx="12"/>
          </p:nvPr>
        </p:nvSpPr>
        <p:spPr/>
        <p:txBody>
          <a:bodyPr/>
          <a:lstStyle/>
          <a:p>
            <a:fld id="{10522D5D-170D-4D85-833E-DF658BD1E8D1}" type="slidenum">
              <a:rPr lang="fr-FR" smtClean="0"/>
              <a:t>33</a:t>
            </a:fld>
            <a:endParaRPr lang="fr-FR"/>
          </a:p>
        </p:txBody>
      </p:sp>
    </p:spTree>
    <p:extLst>
      <p:ext uri="{BB962C8B-B14F-4D97-AF65-F5344CB8AC3E}">
        <p14:creationId xmlns:p14="http://schemas.microsoft.com/office/powerpoint/2010/main" val="283423733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224590" y="192505"/>
            <a:ext cx="6432884" cy="6400800"/>
          </a:xfrm>
        </p:spPr>
        <p:txBody>
          <a:bodyPr>
            <a:normAutofit lnSpcReduction="10000"/>
          </a:bodyPr>
          <a:lstStyle/>
          <a:p>
            <a:pPr lvl="0"/>
            <a:r>
              <a:rPr lang="fr-FR" dirty="0"/>
              <a:t>Ouvrir le module ‘</a:t>
            </a:r>
            <a:r>
              <a:rPr lang="fr-FR" dirty="0" err="1"/>
              <a:t>Fiducial</a:t>
            </a:r>
            <a:r>
              <a:rPr lang="fr-FR" dirty="0"/>
              <a:t> Registration </a:t>
            </a:r>
            <a:r>
              <a:rPr lang="fr-FR" dirty="0" err="1"/>
              <a:t>Wizard</a:t>
            </a:r>
            <a:r>
              <a:rPr lang="fr-FR" dirty="0"/>
              <a:t>’</a:t>
            </a:r>
          </a:p>
          <a:p>
            <a:pPr lvl="0"/>
            <a:r>
              <a:rPr lang="en-US" dirty="0"/>
              <a:t>‘from fiducials’ </a:t>
            </a:r>
            <a:r>
              <a:rPr lang="fr-FR" dirty="0">
                <a:sym typeface="Wingdings" panose="05000000000000000000" pitchFamily="2" charset="2"/>
              </a:rPr>
              <a:t></a:t>
            </a:r>
            <a:r>
              <a:rPr lang="en-US" dirty="0"/>
              <a:t> ‘create new </a:t>
            </a:r>
            <a:r>
              <a:rPr lang="en-US" dirty="0" err="1"/>
              <a:t>markupsFiducial</a:t>
            </a:r>
            <a:r>
              <a:rPr lang="en-US" dirty="0"/>
              <a:t> as…’ et </a:t>
            </a:r>
            <a:r>
              <a:rPr lang="en-US" dirty="0" err="1"/>
              <a:t>renommer</a:t>
            </a:r>
            <a:r>
              <a:rPr lang="en-US" dirty="0"/>
              <a:t> ‘</a:t>
            </a:r>
            <a:r>
              <a:rPr lang="en-US" dirty="0" err="1"/>
              <a:t>ImageFiducials</a:t>
            </a:r>
            <a:r>
              <a:rPr lang="en-US" dirty="0"/>
              <a:t>’</a:t>
            </a:r>
            <a:endParaRPr lang="fr-FR" dirty="0"/>
          </a:p>
          <a:p>
            <a:pPr lvl="0"/>
            <a:r>
              <a:rPr lang="en-US" dirty="0"/>
              <a:t>‘to fiducials’ </a:t>
            </a:r>
            <a:r>
              <a:rPr lang="en-US" dirty="0">
                <a:sym typeface="Wingdings" panose="05000000000000000000" pitchFamily="2" charset="2"/>
              </a:rPr>
              <a:t></a:t>
            </a:r>
            <a:r>
              <a:rPr lang="en-US" dirty="0"/>
              <a:t> ‘create new </a:t>
            </a:r>
            <a:r>
              <a:rPr lang="en-US" dirty="0" err="1"/>
              <a:t>markupsFiducial</a:t>
            </a:r>
            <a:r>
              <a:rPr lang="en-US" dirty="0"/>
              <a:t> as…’ et </a:t>
            </a:r>
            <a:r>
              <a:rPr lang="en-US" dirty="0" err="1"/>
              <a:t>renommer</a:t>
            </a:r>
            <a:r>
              <a:rPr lang="en-US" dirty="0"/>
              <a:t> ‘</a:t>
            </a:r>
            <a:r>
              <a:rPr lang="en-US" dirty="0" err="1"/>
              <a:t>ProbeFiducials</a:t>
            </a:r>
            <a:r>
              <a:rPr lang="en-US" dirty="0"/>
              <a:t>’</a:t>
            </a:r>
          </a:p>
          <a:p>
            <a:r>
              <a:rPr lang="fr-FR" dirty="0"/>
              <a:t>‘place </a:t>
            </a:r>
            <a:r>
              <a:rPr lang="fr-FR" dirty="0" err="1"/>
              <a:t>fiducials</a:t>
            </a:r>
            <a:r>
              <a:rPr lang="fr-FR" dirty="0"/>
              <a:t> </a:t>
            </a:r>
            <a:r>
              <a:rPr lang="fr-FR" dirty="0" err="1"/>
              <a:t>using</a:t>
            </a:r>
            <a:r>
              <a:rPr lang="fr-FR" dirty="0"/>
              <a:t> </a:t>
            </a:r>
            <a:r>
              <a:rPr lang="fr-FR" dirty="0" err="1"/>
              <a:t>transforms</a:t>
            </a:r>
            <a:r>
              <a:rPr lang="fr-FR" dirty="0"/>
              <a:t>’ </a:t>
            </a:r>
            <a:r>
              <a:rPr lang="fr-FR" dirty="0">
                <a:sym typeface="Wingdings" panose="05000000000000000000" pitchFamily="2" charset="2"/>
              </a:rPr>
              <a:t></a:t>
            </a:r>
            <a:r>
              <a:rPr lang="fr-FR" dirty="0"/>
              <a:t> premier ‘none’ deuxième ‘</a:t>
            </a:r>
            <a:r>
              <a:rPr lang="fr-FR" dirty="0" err="1"/>
              <a:t>StylusTipToStylus</a:t>
            </a:r>
            <a:r>
              <a:rPr lang="fr-FR" dirty="0"/>
              <a:t>’. </a:t>
            </a:r>
          </a:p>
          <a:p>
            <a:pPr lvl="0"/>
            <a:r>
              <a:rPr lang="en-US" dirty="0"/>
              <a:t>‘registration results’ </a:t>
            </a:r>
            <a:r>
              <a:rPr lang="en-US" dirty="0">
                <a:sym typeface="Wingdings" panose="05000000000000000000" pitchFamily="2" charset="2"/>
              </a:rPr>
              <a:t></a:t>
            </a:r>
            <a:r>
              <a:rPr lang="en-US" dirty="0"/>
              <a:t> ‘create new transform as…’ et </a:t>
            </a:r>
            <a:r>
              <a:rPr lang="en-US" dirty="0" err="1"/>
              <a:t>renommer</a:t>
            </a:r>
            <a:r>
              <a:rPr lang="en-US" dirty="0"/>
              <a:t> ‘</a:t>
            </a:r>
            <a:r>
              <a:rPr lang="en-US" dirty="0" err="1"/>
              <a:t>ImageToProbe</a:t>
            </a:r>
            <a:r>
              <a:rPr lang="en-US" dirty="0"/>
              <a:t>’</a:t>
            </a:r>
            <a:endParaRPr lang="fr-FR" dirty="0"/>
          </a:p>
          <a:p>
            <a:pPr lvl="0"/>
            <a:r>
              <a:rPr lang="en-US" dirty="0"/>
              <a:t>Select ‘similarity’ and ‘manual update’. </a:t>
            </a:r>
            <a:endParaRPr lang="fr-FR" dirty="0"/>
          </a:p>
          <a:p>
            <a:endParaRPr lang="fr-FR" dirty="0"/>
          </a:p>
        </p:txBody>
      </p:sp>
      <p:pic>
        <p:nvPicPr>
          <p:cNvPr id="5" name="Image 4"/>
          <p:cNvPicPr>
            <a:picLocks noChangeAspect="1"/>
          </p:cNvPicPr>
          <p:nvPr/>
        </p:nvPicPr>
        <p:blipFill rotWithShape="1">
          <a:blip r:embed="rId2">
            <a:extLst>
              <a:ext uri="{28A0092B-C50C-407E-A947-70E740481C1C}">
                <a14:useLocalDpi xmlns:a14="http://schemas.microsoft.com/office/drawing/2010/main" val="0"/>
              </a:ext>
            </a:extLst>
          </a:blip>
          <a:srcRect r="74342" b="25649"/>
          <a:stretch/>
        </p:blipFill>
        <p:spPr>
          <a:xfrm>
            <a:off x="6849979" y="24476"/>
            <a:ext cx="4251158" cy="6736857"/>
          </a:xfrm>
          <a:prstGeom prst="rect">
            <a:avLst/>
          </a:prstGeom>
        </p:spPr>
      </p:pic>
      <p:sp>
        <p:nvSpPr>
          <p:cNvPr id="6" name="Rectangle 5"/>
          <p:cNvSpPr/>
          <p:nvPr/>
        </p:nvSpPr>
        <p:spPr>
          <a:xfrm>
            <a:off x="6849979" y="1913699"/>
            <a:ext cx="706521" cy="352926"/>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Rectangle 6"/>
          <p:cNvSpPr/>
          <p:nvPr/>
        </p:nvSpPr>
        <p:spPr>
          <a:xfrm>
            <a:off x="6888079" y="3615499"/>
            <a:ext cx="706521" cy="352926"/>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p:cNvSpPr/>
          <p:nvPr/>
        </p:nvSpPr>
        <p:spPr>
          <a:xfrm>
            <a:off x="6849979" y="5188416"/>
            <a:ext cx="4148221" cy="564684"/>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Rectangle 8"/>
          <p:cNvSpPr/>
          <p:nvPr/>
        </p:nvSpPr>
        <p:spPr>
          <a:xfrm>
            <a:off x="6849979" y="5956300"/>
            <a:ext cx="706521" cy="20320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Rectangle 9"/>
          <p:cNvSpPr/>
          <p:nvPr/>
        </p:nvSpPr>
        <p:spPr>
          <a:xfrm>
            <a:off x="8831179" y="6057900"/>
            <a:ext cx="706521" cy="20320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Espace réservé du numéro de diapositive 1"/>
          <p:cNvSpPr>
            <a:spLocks noGrp="1"/>
          </p:cNvSpPr>
          <p:nvPr>
            <p:ph type="sldNum" sz="quarter" idx="12"/>
          </p:nvPr>
        </p:nvSpPr>
        <p:spPr/>
        <p:txBody>
          <a:bodyPr/>
          <a:lstStyle/>
          <a:p>
            <a:fld id="{10522D5D-170D-4D85-833E-DF658BD1E8D1}" type="slidenum">
              <a:rPr lang="fr-FR" smtClean="0"/>
              <a:t>34</a:t>
            </a:fld>
            <a:endParaRPr lang="fr-FR"/>
          </a:p>
        </p:txBody>
      </p:sp>
    </p:spTree>
    <p:extLst>
      <p:ext uri="{BB962C8B-B14F-4D97-AF65-F5344CB8AC3E}">
        <p14:creationId xmlns:p14="http://schemas.microsoft.com/office/powerpoint/2010/main" val="174751485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838200" y="522514"/>
            <a:ext cx="5243286" cy="5654449"/>
          </a:xfrm>
        </p:spPr>
        <p:txBody>
          <a:bodyPr>
            <a:normAutofit/>
          </a:bodyPr>
          <a:lstStyle/>
          <a:p>
            <a:pPr lvl="0"/>
            <a:r>
              <a:rPr lang="fr-FR" dirty="0"/>
              <a:t>Lire la séquence de calibration spatiale.</a:t>
            </a:r>
          </a:p>
          <a:p>
            <a:pPr lvl="0"/>
            <a:r>
              <a:rPr lang="fr-FR" dirty="0"/>
              <a:t>Faire pause quand la pointe du </a:t>
            </a:r>
            <a:r>
              <a:rPr lang="fr-FR" dirty="0" err="1"/>
              <a:t>stylus</a:t>
            </a:r>
            <a:r>
              <a:rPr lang="fr-FR" dirty="0"/>
              <a:t> apparaît sur l’image écho.</a:t>
            </a:r>
          </a:p>
          <a:p>
            <a:pPr lvl="0"/>
            <a:r>
              <a:rPr lang="fr-FR" dirty="0"/>
              <a:t>Cliquer sur l’icône ‘flèche vers le haut’ correspondant à ‘</a:t>
            </a:r>
            <a:r>
              <a:rPr lang="fr-FR" dirty="0" err="1"/>
              <a:t>ImageFiducials</a:t>
            </a:r>
            <a:r>
              <a:rPr lang="fr-FR" dirty="0"/>
              <a:t>’</a:t>
            </a:r>
          </a:p>
          <a:p>
            <a:pPr lvl="0"/>
            <a:r>
              <a:rPr lang="fr-FR" dirty="0"/>
              <a:t>Cliquer sur l’image échographique sur la pointe du </a:t>
            </a:r>
            <a:r>
              <a:rPr lang="fr-FR" dirty="0" err="1"/>
              <a:t>stylus</a:t>
            </a:r>
            <a:r>
              <a:rPr lang="fr-FR" dirty="0"/>
              <a:t>. </a:t>
            </a:r>
          </a:p>
          <a:p>
            <a:endParaRPr lang="fr-FR" dirty="0"/>
          </a:p>
        </p:txBody>
      </p:sp>
      <p:pic>
        <p:nvPicPr>
          <p:cNvPr id="4" name="Image 3"/>
          <p:cNvPicPr>
            <a:picLocks noChangeAspect="1"/>
          </p:cNvPicPr>
          <p:nvPr/>
        </p:nvPicPr>
        <p:blipFill rotWithShape="1">
          <a:blip r:embed="rId2" cstate="print">
            <a:extLst>
              <a:ext uri="{28A0092B-C50C-407E-A947-70E740481C1C}">
                <a14:useLocalDpi xmlns:a14="http://schemas.microsoft.com/office/drawing/2010/main" val="0"/>
              </a:ext>
            </a:extLst>
          </a:blip>
          <a:srcRect l="48398" b="90107"/>
          <a:stretch/>
        </p:blipFill>
        <p:spPr>
          <a:xfrm>
            <a:off x="6081486" y="729752"/>
            <a:ext cx="5446278" cy="571000"/>
          </a:xfrm>
          <a:prstGeom prst="rect">
            <a:avLst/>
          </a:prstGeom>
        </p:spPr>
      </p:pic>
      <p:pic>
        <p:nvPicPr>
          <p:cNvPr id="5" name="Image 4"/>
          <p:cNvPicPr>
            <a:picLocks noChangeAspect="1"/>
          </p:cNvPicPr>
          <p:nvPr/>
        </p:nvPicPr>
        <p:blipFill rotWithShape="1">
          <a:blip r:embed="rId3">
            <a:extLst>
              <a:ext uri="{28A0092B-C50C-407E-A947-70E740481C1C}">
                <a14:useLocalDpi xmlns:a14="http://schemas.microsoft.com/office/drawing/2010/main" val="0"/>
              </a:ext>
            </a:extLst>
          </a:blip>
          <a:srcRect r="74342" b="52054"/>
          <a:stretch/>
        </p:blipFill>
        <p:spPr>
          <a:xfrm>
            <a:off x="6081486" y="1507990"/>
            <a:ext cx="3920034" cy="4005943"/>
          </a:xfrm>
          <a:prstGeom prst="rect">
            <a:avLst/>
          </a:prstGeom>
        </p:spPr>
      </p:pic>
      <p:sp>
        <p:nvSpPr>
          <p:cNvPr id="6" name="Rectangle 5"/>
          <p:cNvSpPr/>
          <p:nvPr/>
        </p:nvSpPr>
        <p:spPr>
          <a:xfrm>
            <a:off x="9231844" y="3248527"/>
            <a:ext cx="304809" cy="321671"/>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Rectangle 6"/>
          <p:cNvSpPr/>
          <p:nvPr/>
        </p:nvSpPr>
        <p:spPr>
          <a:xfrm>
            <a:off x="6529557" y="854416"/>
            <a:ext cx="304809" cy="321671"/>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8" name="Image 7"/>
          <p:cNvPicPr>
            <a:picLocks noChangeAspect="1"/>
          </p:cNvPicPr>
          <p:nvPr/>
        </p:nvPicPr>
        <p:blipFill rotWithShape="1">
          <a:blip r:embed="rId3">
            <a:extLst>
              <a:ext uri="{28A0092B-C50C-407E-A947-70E740481C1C}">
                <a14:useLocalDpi xmlns:a14="http://schemas.microsoft.com/office/drawing/2010/main" val="0"/>
              </a:ext>
            </a:extLst>
          </a:blip>
          <a:srcRect l="26094" r="40781" b="49143"/>
          <a:stretch/>
        </p:blipFill>
        <p:spPr>
          <a:xfrm>
            <a:off x="8161170" y="3863570"/>
            <a:ext cx="3566400" cy="2994430"/>
          </a:xfrm>
          <a:prstGeom prst="rect">
            <a:avLst/>
          </a:prstGeom>
        </p:spPr>
      </p:pic>
      <p:sp>
        <p:nvSpPr>
          <p:cNvPr id="9" name="Ellipse 8"/>
          <p:cNvSpPr/>
          <p:nvPr/>
        </p:nvSpPr>
        <p:spPr>
          <a:xfrm>
            <a:off x="9346414" y="5166637"/>
            <a:ext cx="407717" cy="391567"/>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Espace réservé du numéro de diapositive 1"/>
          <p:cNvSpPr>
            <a:spLocks noGrp="1"/>
          </p:cNvSpPr>
          <p:nvPr>
            <p:ph type="sldNum" sz="quarter" idx="12"/>
          </p:nvPr>
        </p:nvSpPr>
        <p:spPr/>
        <p:txBody>
          <a:bodyPr/>
          <a:lstStyle/>
          <a:p>
            <a:fld id="{10522D5D-170D-4D85-833E-DF658BD1E8D1}" type="slidenum">
              <a:rPr lang="fr-FR" smtClean="0"/>
              <a:t>35</a:t>
            </a:fld>
            <a:endParaRPr lang="fr-FR"/>
          </a:p>
        </p:txBody>
      </p:sp>
    </p:spTree>
    <p:extLst>
      <p:ext uri="{BB962C8B-B14F-4D97-AF65-F5344CB8AC3E}">
        <p14:creationId xmlns:p14="http://schemas.microsoft.com/office/powerpoint/2010/main" val="206444003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132347" y="531682"/>
            <a:ext cx="3553779" cy="5741534"/>
          </a:xfrm>
        </p:spPr>
        <p:txBody>
          <a:bodyPr>
            <a:normAutofit fontScale="92500"/>
          </a:bodyPr>
          <a:lstStyle/>
          <a:p>
            <a:pPr lvl="0"/>
            <a:r>
              <a:rPr lang="fr-FR" dirty="0"/>
              <a:t>Cliquer sur ‘place to’ à chaque fois pour que le logiciel trouve l’équivalent de la position ‘image écho’ en position ‘</a:t>
            </a:r>
            <a:r>
              <a:rPr lang="fr-FR" dirty="0" err="1"/>
              <a:t>tracker</a:t>
            </a:r>
            <a:r>
              <a:rPr lang="fr-FR" dirty="0"/>
              <a:t> de la sonde’. </a:t>
            </a:r>
          </a:p>
          <a:p>
            <a:pPr lvl="0"/>
            <a:r>
              <a:rPr lang="fr-FR" dirty="0"/>
              <a:t>la transformée </a:t>
            </a:r>
            <a:r>
              <a:rPr lang="fr-FR" dirty="0" err="1"/>
              <a:t>imagetoprobe</a:t>
            </a:r>
            <a:r>
              <a:rPr lang="fr-FR" dirty="0"/>
              <a:t> se calcule automatiquement (à partir du moment où l’erreur RMS apparaît).</a:t>
            </a:r>
          </a:p>
          <a:p>
            <a:pPr lvl="0"/>
            <a:r>
              <a:rPr lang="fr-FR" dirty="0"/>
              <a:t>L’erreur RMS doit être comprise entre 1 et 3.</a:t>
            </a:r>
          </a:p>
          <a:p>
            <a:endParaRPr lang="fr-FR" dirty="0"/>
          </a:p>
        </p:txBody>
      </p:sp>
      <p:sp>
        <p:nvSpPr>
          <p:cNvPr id="2" name="Espace réservé du numéro de diapositive 1"/>
          <p:cNvSpPr>
            <a:spLocks noGrp="1"/>
          </p:cNvSpPr>
          <p:nvPr>
            <p:ph type="sldNum" sz="quarter" idx="12"/>
          </p:nvPr>
        </p:nvSpPr>
        <p:spPr/>
        <p:txBody>
          <a:bodyPr/>
          <a:lstStyle/>
          <a:p>
            <a:fld id="{10522D5D-170D-4D85-833E-DF658BD1E8D1}" type="slidenum">
              <a:rPr lang="fr-FR" smtClean="0"/>
              <a:t>36</a:t>
            </a:fld>
            <a:endParaRPr lang="fr-FR"/>
          </a:p>
        </p:txBody>
      </p:sp>
      <p:pic>
        <p:nvPicPr>
          <p:cNvPr id="8" name="Picture 7">
            <a:extLst>
              <a:ext uri="{FF2B5EF4-FFF2-40B4-BE49-F238E27FC236}">
                <a16:creationId xmlns:a16="http://schemas.microsoft.com/office/drawing/2014/main" id="{5DC452FD-3982-0309-27C7-AE64D3194329}"/>
              </a:ext>
            </a:extLst>
          </p:cNvPr>
          <p:cNvPicPr>
            <a:picLocks noChangeAspect="1"/>
          </p:cNvPicPr>
          <p:nvPr/>
        </p:nvPicPr>
        <p:blipFill rotWithShape="1">
          <a:blip r:embed="rId2">
            <a:extLst>
              <a:ext uri="{28A0092B-C50C-407E-A947-70E740481C1C}">
                <a14:useLocalDpi xmlns:a14="http://schemas.microsoft.com/office/drawing/2010/main" val="0"/>
              </a:ext>
            </a:extLst>
          </a:blip>
          <a:srcRect t="56218" r="75365" b="23177"/>
          <a:stretch/>
        </p:blipFill>
        <p:spPr>
          <a:xfrm>
            <a:off x="3976691" y="14347"/>
            <a:ext cx="6495477" cy="2971093"/>
          </a:xfrm>
          <a:prstGeom prst="rect">
            <a:avLst/>
          </a:prstGeom>
        </p:spPr>
      </p:pic>
      <p:sp>
        <p:nvSpPr>
          <p:cNvPr id="9" name="Rectangle 8">
            <a:extLst>
              <a:ext uri="{FF2B5EF4-FFF2-40B4-BE49-F238E27FC236}">
                <a16:creationId xmlns:a16="http://schemas.microsoft.com/office/drawing/2014/main" id="{F8EABBDE-0BC6-6A0B-D949-5A397A2950B3}"/>
              </a:ext>
            </a:extLst>
          </p:cNvPr>
          <p:cNvSpPr/>
          <p:nvPr/>
        </p:nvSpPr>
        <p:spPr>
          <a:xfrm>
            <a:off x="3976691" y="2245896"/>
            <a:ext cx="2826943" cy="327971"/>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Rectangle 9">
            <a:extLst>
              <a:ext uri="{FF2B5EF4-FFF2-40B4-BE49-F238E27FC236}">
                <a16:creationId xmlns:a16="http://schemas.microsoft.com/office/drawing/2014/main" id="{3506D660-1B89-D6F8-3455-C667E34EA161}"/>
              </a:ext>
            </a:extLst>
          </p:cNvPr>
          <p:cNvSpPr/>
          <p:nvPr/>
        </p:nvSpPr>
        <p:spPr>
          <a:xfrm>
            <a:off x="9651805" y="707365"/>
            <a:ext cx="762388" cy="300616"/>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1" name="Picture 10">
            <a:extLst>
              <a:ext uri="{FF2B5EF4-FFF2-40B4-BE49-F238E27FC236}">
                <a16:creationId xmlns:a16="http://schemas.microsoft.com/office/drawing/2014/main" id="{48B16B27-38E6-C01B-1DDF-660CD2D19F8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49584" y="2985440"/>
            <a:ext cx="7081253" cy="3872560"/>
          </a:xfrm>
          <a:prstGeom prst="rect">
            <a:avLst/>
          </a:prstGeom>
        </p:spPr>
      </p:pic>
    </p:spTree>
    <p:extLst>
      <p:ext uri="{BB962C8B-B14F-4D97-AF65-F5344CB8AC3E}">
        <p14:creationId xmlns:p14="http://schemas.microsoft.com/office/powerpoint/2010/main" val="12230255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278296" y="179186"/>
            <a:ext cx="11075504" cy="6678814"/>
          </a:xfrm>
        </p:spPr>
        <p:txBody>
          <a:bodyPr>
            <a:normAutofit/>
          </a:bodyPr>
          <a:lstStyle/>
          <a:p>
            <a:r>
              <a:rPr lang="fr-FR" dirty="0"/>
              <a:t>Faire ‘File’ </a:t>
            </a:r>
            <a:r>
              <a:rPr lang="fr-FR" dirty="0">
                <a:sym typeface="Wingdings" panose="05000000000000000000" pitchFamily="2" charset="2"/>
              </a:rPr>
              <a:t> ‘Save’</a:t>
            </a:r>
            <a:endParaRPr lang="fr-FR" dirty="0"/>
          </a:p>
          <a:p>
            <a:r>
              <a:rPr lang="fr-FR" dirty="0"/>
              <a:t>Cocher tous les éléments de la scène </a:t>
            </a:r>
          </a:p>
          <a:p>
            <a:r>
              <a:rPr lang="fr-FR" b="1" dirty="0"/>
              <a:t>Choisir le dossier pour enregistrer les éléments ‘Change directory for </a:t>
            </a:r>
            <a:r>
              <a:rPr lang="fr-FR" b="1" dirty="0" err="1"/>
              <a:t>selected</a:t>
            </a:r>
            <a:r>
              <a:rPr lang="fr-FR" b="1" dirty="0"/>
              <a:t> files’, par exemple ‘calibration_15092020’.  </a:t>
            </a:r>
          </a:p>
          <a:p>
            <a:r>
              <a:rPr lang="fr-FR" dirty="0"/>
              <a:t>Cliquer sur ‘Save’</a:t>
            </a:r>
          </a:p>
          <a:p>
            <a:r>
              <a:rPr lang="fr-FR" dirty="0"/>
              <a:t>Attendre, cette étape peut prendre une ou deux minutes</a:t>
            </a:r>
          </a:p>
          <a:p>
            <a:endParaRPr lang="fr-FR" dirty="0"/>
          </a:p>
          <a:p>
            <a:endParaRPr lang="fr-FR" dirty="0"/>
          </a:p>
          <a:p>
            <a:endParaRPr lang="fr-FR" dirty="0"/>
          </a:p>
          <a:p>
            <a:endParaRPr lang="fr-FR" dirty="0"/>
          </a:p>
          <a:p>
            <a:endParaRPr lang="fr-FR" dirty="0"/>
          </a:p>
          <a:p>
            <a:endParaRPr lang="fr-FR" dirty="0"/>
          </a:p>
          <a:p>
            <a:r>
              <a:rPr lang="fr-FR" b="1" dirty="0"/>
              <a:t>QUITTER SLICER 3D et PLUSSERVER</a:t>
            </a:r>
          </a:p>
          <a:p>
            <a:endParaRPr lang="fr-FR" dirty="0"/>
          </a:p>
        </p:txBody>
      </p:sp>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34110" y="3049180"/>
            <a:ext cx="5925377" cy="2962688"/>
          </a:xfrm>
          <a:prstGeom prst="rect">
            <a:avLst/>
          </a:prstGeom>
        </p:spPr>
      </p:pic>
      <p:sp>
        <p:nvSpPr>
          <p:cNvPr id="2" name="Rectangle 1">
            <a:extLst>
              <a:ext uri="{FF2B5EF4-FFF2-40B4-BE49-F238E27FC236}">
                <a16:creationId xmlns:a16="http://schemas.microsoft.com/office/drawing/2014/main" id="{223B0427-9B42-432A-A6B7-A9AA68EEE773}"/>
              </a:ext>
            </a:extLst>
          </p:cNvPr>
          <p:cNvSpPr/>
          <p:nvPr/>
        </p:nvSpPr>
        <p:spPr>
          <a:xfrm>
            <a:off x="3134110" y="5632073"/>
            <a:ext cx="4261402" cy="379795"/>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Espace réservé du numéro de diapositive 4"/>
          <p:cNvSpPr>
            <a:spLocks noGrp="1"/>
          </p:cNvSpPr>
          <p:nvPr>
            <p:ph type="sldNum" sz="quarter" idx="12"/>
          </p:nvPr>
        </p:nvSpPr>
        <p:spPr/>
        <p:txBody>
          <a:bodyPr/>
          <a:lstStyle/>
          <a:p>
            <a:fld id="{10522D5D-170D-4D85-833E-DF658BD1E8D1}" type="slidenum">
              <a:rPr lang="fr-FR" smtClean="0"/>
              <a:t>37</a:t>
            </a:fld>
            <a:endParaRPr lang="fr-FR"/>
          </a:p>
        </p:txBody>
      </p:sp>
      <p:sp>
        <p:nvSpPr>
          <p:cNvPr id="6" name="Rectangle 5">
            <a:extLst>
              <a:ext uri="{FF2B5EF4-FFF2-40B4-BE49-F238E27FC236}">
                <a16:creationId xmlns:a16="http://schemas.microsoft.com/office/drawing/2014/main" id="{223B0427-9B42-432A-A6B7-A9AA68EEE773}"/>
              </a:ext>
            </a:extLst>
          </p:cNvPr>
          <p:cNvSpPr/>
          <p:nvPr/>
        </p:nvSpPr>
        <p:spPr>
          <a:xfrm>
            <a:off x="3134110" y="3739137"/>
            <a:ext cx="258282" cy="288963"/>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40312835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278296" y="179186"/>
            <a:ext cx="11075504" cy="6678814"/>
          </a:xfrm>
        </p:spPr>
        <p:txBody>
          <a:bodyPr>
            <a:normAutofit/>
          </a:bodyPr>
          <a:lstStyle/>
          <a:p>
            <a:r>
              <a:rPr lang="fr-FR" dirty="0"/>
              <a:t>Dans l’explorateur Windows, aller dans le dossier où est enregistrée la calibration spatiale réalisée précédemment, et copier le fichier ‘ImageToProbe.h5’</a:t>
            </a:r>
          </a:p>
          <a:p>
            <a:r>
              <a:rPr lang="fr-FR" dirty="0"/>
              <a:t>Coller ce fichier dans le dossier ‘C:/</a:t>
            </a:r>
            <a:r>
              <a:rPr lang="fr-FR" dirty="0" err="1"/>
              <a:t>Users</a:t>
            </a:r>
            <a:r>
              <a:rPr lang="fr-FR" dirty="0"/>
              <a:t>/Labo MIP/PlusApp-2.8.0.20191105-Win64/config’ </a:t>
            </a:r>
            <a:r>
              <a:rPr lang="fr-FR" dirty="0">
                <a:sym typeface="Wingdings" panose="05000000000000000000" pitchFamily="2" charset="2"/>
              </a:rPr>
              <a:t> ‘Scene_Template_Probe10-2_Prof4,5’, en modifiant si besoin le nom du dossier pour coller aux caractéristiques actuelles (modèle de sonde, profondeur, etc.)</a:t>
            </a:r>
            <a:endParaRPr lang="fr-FR" dirty="0"/>
          </a:p>
          <a:p>
            <a:endParaRPr lang="fr-FR" dirty="0"/>
          </a:p>
          <a:p>
            <a:endParaRPr lang="fr-FR" dirty="0"/>
          </a:p>
          <a:p>
            <a:endParaRPr lang="fr-FR" dirty="0"/>
          </a:p>
        </p:txBody>
      </p:sp>
      <p:sp>
        <p:nvSpPr>
          <p:cNvPr id="5" name="Espace réservé du numéro de diapositive 4"/>
          <p:cNvSpPr>
            <a:spLocks noGrp="1"/>
          </p:cNvSpPr>
          <p:nvPr>
            <p:ph type="sldNum" sz="quarter" idx="12"/>
          </p:nvPr>
        </p:nvSpPr>
        <p:spPr/>
        <p:txBody>
          <a:bodyPr/>
          <a:lstStyle/>
          <a:p>
            <a:fld id="{10522D5D-170D-4D85-833E-DF658BD1E8D1}" type="slidenum">
              <a:rPr lang="fr-FR" smtClean="0"/>
              <a:t>38</a:t>
            </a:fld>
            <a:endParaRPr lang="fr-FR"/>
          </a:p>
        </p:txBody>
      </p:sp>
    </p:spTree>
    <p:extLst>
      <p:ext uri="{BB962C8B-B14F-4D97-AF65-F5344CB8AC3E}">
        <p14:creationId xmlns:p14="http://schemas.microsoft.com/office/powerpoint/2010/main" val="149967513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0" y="1122363"/>
            <a:ext cx="11823032" cy="2387600"/>
          </a:xfrm>
        </p:spPr>
        <p:txBody>
          <a:bodyPr/>
          <a:lstStyle/>
          <a:p>
            <a:r>
              <a:rPr lang="fr-FR" b="1" dirty="0"/>
              <a:t>5. ACQUISITION</a:t>
            </a:r>
          </a:p>
        </p:txBody>
      </p:sp>
      <p:sp>
        <p:nvSpPr>
          <p:cNvPr id="3" name="Espace réservé du numéro de diapositive 2"/>
          <p:cNvSpPr>
            <a:spLocks noGrp="1"/>
          </p:cNvSpPr>
          <p:nvPr>
            <p:ph type="sldNum" sz="quarter" idx="12"/>
          </p:nvPr>
        </p:nvSpPr>
        <p:spPr/>
        <p:txBody>
          <a:bodyPr/>
          <a:lstStyle/>
          <a:p>
            <a:fld id="{10522D5D-170D-4D85-833E-DF658BD1E8D1}" type="slidenum">
              <a:rPr lang="fr-FR" smtClean="0"/>
              <a:t>39</a:t>
            </a:fld>
            <a:endParaRPr lang="fr-FR"/>
          </a:p>
        </p:txBody>
      </p:sp>
    </p:spTree>
    <p:extLst>
      <p:ext uri="{BB962C8B-B14F-4D97-AF65-F5344CB8AC3E}">
        <p14:creationId xmlns:p14="http://schemas.microsoft.com/office/powerpoint/2010/main" val="28021327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1524000" y="1122363"/>
            <a:ext cx="10299032" cy="2387600"/>
          </a:xfrm>
        </p:spPr>
        <p:txBody>
          <a:bodyPr/>
          <a:lstStyle/>
          <a:p>
            <a:r>
              <a:rPr lang="fr-FR" b="1" dirty="0"/>
              <a:t>1.1 ATTENTION !</a:t>
            </a:r>
          </a:p>
        </p:txBody>
      </p:sp>
      <p:sp>
        <p:nvSpPr>
          <p:cNvPr id="3" name="Espace réservé du numéro de diapositive 2"/>
          <p:cNvSpPr>
            <a:spLocks noGrp="1"/>
          </p:cNvSpPr>
          <p:nvPr>
            <p:ph type="sldNum" sz="quarter" idx="12"/>
          </p:nvPr>
        </p:nvSpPr>
        <p:spPr/>
        <p:txBody>
          <a:bodyPr/>
          <a:lstStyle/>
          <a:p>
            <a:fld id="{10522D5D-170D-4D85-833E-DF658BD1E8D1}" type="slidenum">
              <a:rPr lang="fr-FR" smtClean="0"/>
              <a:t>4</a:t>
            </a:fld>
            <a:endParaRPr lang="fr-FR"/>
          </a:p>
        </p:txBody>
      </p:sp>
    </p:spTree>
    <p:extLst>
      <p:ext uri="{BB962C8B-B14F-4D97-AF65-F5344CB8AC3E}">
        <p14:creationId xmlns:p14="http://schemas.microsoft.com/office/powerpoint/2010/main" val="391409057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p:cNvSpPr>
            <a:spLocks noGrp="1"/>
          </p:cNvSpPr>
          <p:nvPr>
            <p:ph type="sldNum" sz="quarter" idx="12"/>
          </p:nvPr>
        </p:nvSpPr>
        <p:spPr/>
        <p:txBody>
          <a:bodyPr/>
          <a:lstStyle/>
          <a:p>
            <a:fld id="{10522D5D-170D-4D85-833E-DF658BD1E8D1}" type="slidenum">
              <a:rPr lang="fr-FR" smtClean="0"/>
              <a:t>40</a:t>
            </a:fld>
            <a:endParaRPr lang="fr-FR"/>
          </a:p>
        </p:txBody>
      </p:sp>
      <p:sp>
        <p:nvSpPr>
          <p:cNvPr id="11" name="Titre 1"/>
          <p:cNvSpPr>
            <a:spLocks noGrp="1"/>
          </p:cNvSpPr>
          <p:nvPr>
            <p:ph type="title"/>
          </p:nvPr>
        </p:nvSpPr>
        <p:spPr>
          <a:xfrm>
            <a:off x="191193" y="8586"/>
            <a:ext cx="10515600" cy="1325563"/>
          </a:xfrm>
        </p:spPr>
        <p:txBody>
          <a:bodyPr/>
          <a:lstStyle/>
          <a:p>
            <a:r>
              <a:rPr lang="fr-FR" dirty="0"/>
              <a:t>Logiciel Plus Server </a:t>
            </a:r>
            <a:r>
              <a:rPr lang="fr-FR" dirty="0" err="1"/>
              <a:t>Launcher</a:t>
            </a:r>
            <a:endParaRPr lang="fr-FR" dirty="0"/>
          </a:p>
        </p:txBody>
      </p:sp>
      <p:sp>
        <p:nvSpPr>
          <p:cNvPr id="12" name="Espace réservé du contenu 2"/>
          <p:cNvSpPr txBox="1">
            <a:spLocks/>
          </p:cNvSpPr>
          <p:nvPr/>
        </p:nvSpPr>
        <p:spPr>
          <a:xfrm>
            <a:off x="457199" y="1129721"/>
            <a:ext cx="7032568" cy="217793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a:t>Lancer Plus Server </a:t>
            </a:r>
            <a:r>
              <a:rPr lang="fr-FR" dirty="0" err="1"/>
              <a:t>Launcher</a:t>
            </a:r>
            <a:endParaRPr lang="fr-FR" dirty="0"/>
          </a:p>
          <a:p>
            <a:r>
              <a:rPr lang="fr-FR" dirty="0"/>
              <a:t>Charger le fichier </a:t>
            </a:r>
            <a:r>
              <a:rPr lang="fr-FR" b="1" dirty="0" err="1"/>
              <a:t>LaboMIP</a:t>
            </a:r>
            <a:r>
              <a:rPr lang="fr-FR" b="1" dirty="0"/>
              <a:t> ACQUISITION</a:t>
            </a:r>
          </a:p>
          <a:p>
            <a:r>
              <a:rPr lang="fr-FR" dirty="0"/>
              <a:t>Cliquer sur ‘</a:t>
            </a:r>
            <a:r>
              <a:rPr lang="fr-FR" dirty="0" err="1"/>
              <a:t>Launch</a:t>
            </a:r>
            <a:r>
              <a:rPr lang="fr-FR" dirty="0"/>
              <a:t> Server’</a:t>
            </a:r>
          </a:p>
          <a:p>
            <a:r>
              <a:rPr lang="fr-FR" b="1" dirty="0"/>
              <a:t>NE PAS QUITTER ‘Plus server’</a:t>
            </a:r>
          </a:p>
          <a:p>
            <a:endParaRPr lang="fr-FR" dirty="0"/>
          </a:p>
        </p:txBody>
      </p:sp>
      <p:pic>
        <p:nvPicPr>
          <p:cNvPr id="8" name="Image 7"/>
          <p:cNvPicPr>
            <a:picLocks noChangeAspect="1"/>
          </p:cNvPicPr>
          <p:nvPr/>
        </p:nvPicPr>
        <p:blipFill>
          <a:blip r:embed="rId2"/>
          <a:stretch>
            <a:fillRect/>
          </a:stretch>
        </p:blipFill>
        <p:spPr>
          <a:xfrm>
            <a:off x="5571086" y="2152997"/>
            <a:ext cx="4591050" cy="3790950"/>
          </a:xfrm>
          <a:prstGeom prst="rect">
            <a:avLst/>
          </a:prstGeom>
        </p:spPr>
      </p:pic>
      <p:sp>
        <p:nvSpPr>
          <p:cNvPr id="15" name="Rectangle 14">
            <a:extLst>
              <a:ext uri="{FF2B5EF4-FFF2-40B4-BE49-F238E27FC236}">
                <a16:creationId xmlns:a16="http://schemas.microsoft.com/office/drawing/2014/main" id="{71AA47D0-F7A9-4821-9699-CA7E35C76292}"/>
              </a:ext>
            </a:extLst>
          </p:cNvPr>
          <p:cNvSpPr/>
          <p:nvPr/>
        </p:nvSpPr>
        <p:spPr>
          <a:xfrm>
            <a:off x="5654335" y="3167149"/>
            <a:ext cx="3157155" cy="281017"/>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5204848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0" y="-10109"/>
            <a:ext cx="10515600" cy="858008"/>
          </a:xfrm>
        </p:spPr>
        <p:txBody>
          <a:bodyPr/>
          <a:lstStyle/>
          <a:p>
            <a:r>
              <a:rPr lang="fr-FR" dirty="0"/>
              <a:t>3D SLICER</a:t>
            </a:r>
          </a:p>
        </p:txBody>
      </p:sp>
      <p:sp>
        <p:nvSpPr>
          <p:cNvPr id="3" name="Espace réservé du contenu 2"/>
          <p:cNvSpPr>
            <a:spLocks noGrp="1"/>
          </p:cNvSpPr>
          <p:nvPr>
            <p:ph idx="1"/>
          </p:nvPr>
        </p:nvSpPr>
        <p:spPr>
          <a:xfrm>
            <a:off x="315392" y="1401331"/>
            <a:ext cx="4985084" cy="5118002"/>
          </a:xfrm>
        </p:spPr>
        <p:txBody>
          <a:bodyPr>
            <a:normAutofit lnSpcReduction="10000"/>
          </a:bodyPr>
          <a:lstStyle/>
          <a:p>
            <a:pPr lvl="0"/>
            <a:r>
              <a:rPr lang="fr-FR" dirty="0"/>
              <a:t>Lancer 3D Slicer</a:t>
            </a:r>
          </a:p>
          <a:p>
            <a:pPr lvl="0"/>
            <a:r>
              <a:rPr lang="fr-FR" dirty="0"/>
              <a:t>Cliquer sur</a:t>
            </a:r>
          </a:p>
          <a:p>
            <a:pPr lvl="0"/>
            <a:r>
              <a:rPr lang="fr-FR" dirty="0"/>
              <a:t>Cliquer sur ‘</a:t>
            </a:r>
            <a:r>
              <a:rPr lang="fr-FR" dirty="0" err="1"/>
              <a:t>Choose</a:t>
            </a:r>
            <a:r>
              <a:rPr lang="fr-FR" dirty="0"/>
              <a:t> File(s) to </a:t>
            </a:r>
            <a:r>
              <a:rPr lang="fr-FR" dirty="0" err="1"/>
              <a:t>Add</a:t>
            </a:r>
            <a:r>
              <a:rPr lang="fr-FR" dirty="0"/>
              <a:t>’</a:t>
            </a:r>
          </a:p>
          <a:p>
            <a:pPr lvl="0"/>
            <a:r>
              <a:rPr lang="fr-FR" dirty="0"/>
              <a:t>Charger la scène (fichier .</a:t>
            </a:r>
            <a:r>
              <a:rPr lang="fr-FR" dirty="0" err="1"/>
              <a:t>mrml</a:t>
            </a:r>
            <a:r>
              <a:rPr lang="fr-FR" dirty="0"/>
              <a:t>) dans le dossier ‘C:/</a:t>
            </a:r>
            <a:r>
              <a:rPr lang="fr-FR" dirty="0" err="1"/>
              <a:t>Users</a:t>
            </a:r>
            <a:r>
              <a:rPr lang="fr-FR" dirty="0"/>
              <a:t>/Labo MIP/PlusApp-2.8.0.20191105-Win64/config’ </a:t>
            </a:r>
            <a:r>
              <a:rPr lang="fr-FR" dirty="0">
                <a:sym typeface="Wingdings" panose="05000000000000000000" pitchFamily="2" charset="2"/>
              </a:rPr>
              <a:t> ‘Scene_Template_Probe10-2_Prof4,5’ (ou autre nom de dossier selon la configuration de la sonde et de la profondeur)</a:t>
            </a:r>
          </a:p>
        </p:txBody>
      </p:sp>
      <p:pic>
        <p:nvPicPr>
          <p:cNvPr id="13" name="Picture 12">
            <a:extLst>
              <a:ext uri="{FF2B5EF4-FFF2-40B4-BE49-F238E27FC236}">
                <a16:creationId xmlns:a16="http://schemas.microsoft.com/office/drawing/2014/main" id="{9EE4606B-DC51-443D-9A04-704ACD30056E}"/>
              </a:ext>
            </a:extLst>
          </p:cNvPr>
          <p:cNvPicPr>
            <a:picLocks noChangeAspect="1"/>
          </p:cNvPicPr>
          <p:nvPr/>
        </p:nvPicPr>
        <p:blipFill>
          <a:blip r:embed="rId2"/>
          <a:stretch>
            <a:fillRect/>
          </a:stretch>
        </p:blipFill>
        <p:spPr>
          <a:xfrm>
            <a:off x="5300476" y="57623"/>
            <a:ext cx="6688667" cy="3523494"/>
          </a:xfrm>
          <a:prstGeom prst="rect">
            <a:avLst/>
          </a:prstGeom>
        </p:spPr>
      </p:pic>
      <p:sp>
        <p:nvSpPr>
          <p:cNvPr id="6" name="Rectangle 5"/>
          <p:cNvSpPr/>
          <p:nvPr/>
        </p:nvSpPr>
        <p:spPr>
          <a:xfrm>
            <a:off x="5300476" y="201404"/>
            <a:ext cx="287867" cy="288756"/>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5" name="Picture 14">
            <a:extLst>
              <a:ext uri="{FF2B5EF4-FFF2-40B4-BE49-F238E27FC236}">
                <a16:creationId xmlns:a16="http://schemas.microsoft.com/office/drawing/2014/main" id="{7F3F79F3-C572-4E24-91C0-F2799210CEDD}"/>
              </a:ext>
            </a:extLst>
          </p:cNvPr>
          <p:cNvPicPr>
            <a:picLocks noChangeAspect="1"/>
          </p:cNvPicPr>
          <p:nvPr/>
        </p:nvPicPr>
        <p:blipFill rotWithShape="1">
          <a:blip r:embed="rId3"/>
          <a:srcRect l="17333" t="15719" r="14636" b="13255"/>
          <a:stretch/>
        </p:blipFill>
        <p:spPr>
          <a:xfrm>
            <a:off x="2292626" y="1815548"/>
            <a:ext cx="424070" cy="463826"/>
          </a:xfrm>
          <a:prstGeom prst="rect">
            <a:avLst/>
          </a:prstGeom>
        </p:spPr>
      </p:pic>
      <p:pic>
        <p:nvPicPr>
          <p:cNvPr id="17" name="Picture 16">
            <a:extLst>
              <a:ext uri="{FF2B5EF4-FFF2-40B4-BE49-F238E27FC236}">
                <a16:creationId xmlns:a16="http://schemas.microsoft.com/office/drawing/2014/main" id="{C0698C10-CB8B-4477-8AC8-8DF66DBDFC23}"/>
              </a:ext>
            </a:extLst>
          </p:cNvPr>
          <p:cNvPicPr>
            <a:picLocks noChangeAspect="1"/>
          </p:cNvPicPr>
          <p:nvPr/>
        </p:nvPicPr>
        <p:blipFill>
          <a:blip r:embed="rId4"/>
          <a:stretch>
            <a:fillRect/>
          </a:stretch>
        </p:blipFill>
        <p:spPr>
          <a:xfrm>
            <a:off x="5300476" y="3724898"/>
            <a:ext cx="3388254" cy="2000295"/>
          </a:xfrm>
          <a:prstGeom prst="rect">
            <a:avLst/>
          </a:prstGeom>
        </p:spPr>
      </p:pic>
      <p:sp>
        <p:nvSpPr>
          <p:cNvPr id="18" name="Rectangle 17">
            <a:extLst>
              <a:ext uri="{FF2B5EF4-FFF2-40B4-BE49-F238E27FC236}">
                <a16:creationId xmlns:a16="http://schemas.microsoft.com/office/drawing/2014/main" id="{171F29D3-3EE7-48C8-B7C0-E51C2C1C2CDC}"/>
              </a:ext>
            </a:extLst>
          </p:cNvPr>
          <p:cNvSpPr/>
          <p:nvPr/>
        </p:nvSpPr>
        <p:spPr>
          <a:xfrm>
            <a:off x="5952066" y="3781761"/>
            <a:ext cx="702734" cy="366903"/>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5" name="Picture 4">
            <a:extLst>
              <a:ext uri="{FF2B5EF4-FFF2-40B4-BE49-F238E27FC236}">
                <a16:creationId xmlns:a16="http://schemas.microsoft.com/office/drawing/2014/main" id="{F177B64C-A33B-49B2-AA07-967506C55BCB}"/>
              </a:ext>
            </a:extLst>
          </p:cNvPr>
          <p:cNvPicPr>
            <a:picLocks noChangeAspect="1"/>
          </p:cNvPicPr>
          <p:nvPr/>
        </p:nvPicPr>
        <p:blipFill>
          <a:blip r:embed="rId5"/>
          <a:stretch>
            <a:fillRect/>
          </a:stretch>
        </p:blipFill>
        <p:spPr>
          <a:xfrm>
            <a:off x="8119716" y="3960332"/>
            <a:ext cx="3869427" cy="2710530"/>
          </a:xfrm>
          <a:prstGeom prst="rect">
            <a:avLst/>
          </a:prstGeom>
        </p:spPr>
      </p:pic>
    </p:spTree>
    <p:extLst>
      <p:ext uri="{BB962C8B-B14F-4D97-AF65-F5344CB8AC3E}">
        <p14:creationId xmlns:p14="http://schemas.microsoft.com/office/powerpoint/2010/main" val="193312878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0" y="-10109"/>
            <a:ext cx="10515600" cy="858008"/>
          </a:xfrm>
        </p:spPr>
        <p:txBody>
          <a:bodyPr/>
          <a:lstStyle/>
          <a:p>
            <a:r>
              <a:rPr lang="fr-FR" dirty="0"/>
              <a:t>3D SLICER</a:t>
            </a:r>
          </a:p>
        </p:txBody>
      </p:sp>
      <p:sp>
        <p:nvSpPr>
          <p:cNvPr id="3" name="Espace réservé du contenu 2"/>
          <p:cNvSpPr>
            <a:spLocks noGrp="1"/>
          </p:cNvSpPr>
          <p:nvPr>
            <p:ph idx="1"/>
          </p:nvPr>
        </p:nvSpPr>
        <p:spPr>
          <a:xfrm>
            <a:off x="315392" y="1401331"/>
            <a:ext cx="4985084" cy="5320144"/>
          </a:xfrm>
        </p:spPr>
        <p:txBody>
          <a:bodyPr>
            <a:normAutofit fontScale="92500"/>
          </a:bodyPr>
          <a:lstStyle/>
          <a:p>
            <a:pPr lvl="0"/>
            <a:r>
              <a:rPr lang="fr-FR" dirty="0"/>
              <a:t>Choisir le module « IGT » </a:t>
            </a:r>
            <a:r>
              <a:rPr lang="fr-FR" dirty="0">
                <a:sym typeface="Wingdings" panose="05000000000000000000" pitchFamily="2" charset="2"/>
              </a:rPr>
              <a:t></a:t>
            </a:r>
            <a:r>
              <a:rPr lang="fr-FR" dirty="0"/>
              <a:t> « </a:t>
            </a:r>
            <a:r>
              <a:rPr lang="fr-FR" dirty="0" err="1"/>
              <a:t>OpenIGTLinkIF</a:t>
            </a:r>
            <a:r>
              <a:rPr lang="fr-FR" dirty="0"/>
              <a:t> »</a:t>
            </a:r>
          </a:p>
          <a:p>
            <a:pPr lvl="0"/>
            <a:r>
              <a:rPr lang="fr-FR" dirty="0"/>
              <a:t>Vérifier que « </a:t>
            </a:r>
            <a:r>
              <a:rPr lang="fr-FR" dirty="0" err="1"/>
              <a:t>Hostname</a:t>
            </a:r>
            <a:r>
              <a:rPr lang="fr-FR" dirty="0"/>
              <a:t> » = « localhost », port = 18944</a:t>
            </a:r>
          </a:p>
          <a:p>
            <a:pPr lvl="0"/>
            <a:r>
              <a:rPr lang="fr-FR" dirty="0"/>
              <a:t>Sélectionner </a:t>
            </a:r>
            <a:r>
              <a:rPr lang="fr-FR" dirty="0" err="1"/>
              <a:t>IGTLConnector</a:t>
            </a:r>
            <a:r>
              <a:rPr lang="fr-FR" dirty="0"/>
              <a:t> et cocher « </a:t>
            </a:r>
            <a:r>
              <a:rPr lang="fr-FR" dirty="0" err="1"/>
              <a:t>status</a:t>
            </a:r>
            <a:r>
              <a:rPr lang="fr-FR" dirty="0"/>
              <a:t> » = « active ».</a:t>
            </a:r>
          </a:p>
          <a:p>
            <a:pPr lvl="0"/>
            <a:r>
              <a:rPr lang="fr-FR" dirty="0"/>
              <a:t>L’indicateur de STATUS doit être sur « ON », Slicer est bien connecté à PLUS.</a:t>
            </a:r>
          </a:p>
          <a:p>
            <a:r>
              <a:rPr lang="fr-FR" dirty="0"/>
              <a:t>Cliquer sur la flèche à gauche de </a:t>
            </a:r>
            <a:r>
              <a:rPr lang="fr-FR" dirty="0" err="1"/>
              <a:t>IGTLConnector</a:t>
            </a:r>
            <a:r>
              <a:rPr lang="fr-FR" dirty="0"/>
              <a:t>, puis sur la flèche à gauche de IN, pour vérifier que les deux yeux sont bien ouverts : </a:t>
            </a:r>
          </a:p>
          <a:p>
            <a:endParaRPr lang="fr-FR" dirty="0"/>
          </a:p>
        </p:txBody>
      </p:sp>
      <p:pic>
        <p:nvPicPr>
          <p:cNvPr id="8" name="Image 7"/>
          <p:cNvPicPr>
            <a:picLocks noChangeAspect="1"/>
          </p:cNvPicPr>
          <p:nvPr/>
        </p:nvPicPr>
        <p:blipFill rotWithShape="1">
          <a:blip r:embed="rId2">
            <a:extLst>
              <a:ext uri="{28A0092B-C50C-407E-A947-70E740481C1C}">
                <a14:useLocalDpi xmlns:a14="http://schemas.microsoft.com/office/drawing/2010/main" val="0"/>
              </a:ext>
            </a:extLst>
          </a:blip>
          <a:srcRect r="74474" b="52827"/>
          <a:stretch/>
        </p:blipFill>
        <p:spPr>
          <a:xfrm>
            <a:off x="6689281" y="1029782"/>
            <a:ext cx="4339397" cy="4385531"/>
          </a:xfrm>
          <a:prstGeom prst="rect">
            <a:avLst/>
          </a:prstGeom>
        </p:spPr>
      </p:pic>
      <p:sp>
        <p:nvSpPr>
          <p:cNvPr id="9" name="Rectangle 8"/>
          <p:cNvSpPr/>
          <p:nvPr/>
        </p:nvSpPr>
        <p:spPr>
          <a:xfrm>
            <a:off x="9836112" y="4422706"/>
            <a:ext cx="1106904" cy="288756"/>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Rectangle 9"/>
          <p:cNvSpPr/>
          <p:nvPr/>
        </p:nvSpPr>
        <p:spPr>
          <a:xfrm>
            <a:off x="7441541" y="4166014"/>
            <a:ext cx="547437" cy="256692"/>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Rectangle 10"/>
          <p:cNvSpPr/>
          <p:nvPr/>
        </p:nvSpPr>
        <p:spPr>
          <a:xfrm>
            <a:off x="7988978" y="2863311"/>
            <a:ext cx="304513" cy="204574"/>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Espace réservé du numéro de diapositive 3"/>
          <p:cNvSpPr>
            <a:spLocks noGrp="1"/>
          </p:cNvSpPr>
          <p:nvPr>
            <p:ph type="sldNum" sz="quarter" idx="12"/>
          </p:nvPr>
        </p:nvSpPr>
        <p:spPr>
          <a:xfrm>
            <a:off x="7711965" y="5172340"/>
            <a:ext cx="2743200" cy="365125"/>
          </a:xfrm>
        </p:spPr>
        <p:txBody>
          <a:bodyPr/>
          <a:lstStyle/>
          <a:p>
            <a:fld id="{10522D5D-170D-4D85-833E-DF658BD1E8D1}" type="slidenum">
              <a:rPr lang="fr-FR" smtClean="0"/>
              <a:t>42</a:t>
            </a:fld>
            <a:endParaRPr lang="fr-FR"/>
          </a:p>
        </p:txBody>
      </p:sp>
      <p:sp>
        <p:nvSpPr>
          <p:cNvPr id="12" name="Rectangle 11">
            <a:extLst>
              <a:ext uri="{FF2B5EF4-FFF2-40B4-BE49-F238E27FC236}">
                <a16:creationId xmlns:a16="http://schemas.microsoft.com/office/drawing/2014/main" id="{DF767EC5-FFBB-4A2A-9DF1-6B27C9F947EC}"/>
              </a:ext>
            </a:extLst>
          </p:cNvPr>
          <p:cNvSpPr/>
          <p:nvPr/>
        </p:nvSpPr>
        <p:spPr>
          <a:xfrm>
            <a:off x="6688564" y="5043255"/>
            <a:ext cx="752977" cy="256692"/>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5" name="Picture 14">
            <a:extLst>
              <a:ext uri="{FF2B5EF4-FFF2-40B4-BE49-F238E27FC236}">
                <a16:creationId xmlns:a16="http://schemas.microsoft.com/office/drawing/2014/main" id="{E8D90D11-CF98-4155-8B4C-5BF861721D4B}"/>
              </a:ext>
            </a:extLst>
          </p:cNvPr>
          <p:cNvPicPr>
            <a:picLocks noChangeAspect="1"/>
          </p:cNvPicPr>
          <p:nvPr/>
        </p:nvPicPr>
        <p:blipFill>
          <a:blip r:embed="rId3"/>
          <a:stretch>
            <a:fillRect/>
          </a:stretch>
        </p:blipFill>
        <p:spPr>
          <a:xfrm>
            <a:off x="5141771" y="5415313"/>
            <a:ext cx="1263609" cy="956245"/>
          </a:xfrm>
          <a:prstGeom prst="rect">
            <a:avLst/>
          </a:prstGeom>
        </p:spPr>
      </p:pic>
    </p:spTree>
    <p:extLst>
      <p:ext uri="{BB962C8B-B14F-4D97-AF65-F5344CB8AC3E}">
        <p14:creationId xmlns:p14="http://schemas.microsoft.com/office/powerpoint/2010/main" val="120685396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0" y="-10109"/>
            <a:ext cx="10515600" cy="858008"/>
          </a:xfrm>
        </p:spPr>
        <p:txBody>
          <a:bodyPr/>
          <a:lstStyle/>
          <a:p>
            <a:r>
              <a:rPr lang="fr-FR" dirty="0"/>
              <a:t>3D SLICER</a:t>
            </a:r>
          </a:p>
        </p:txBody>
      </p:sp>
      <p:sp>
        <p:nvSpPr>
          <p:cNvPr id="3" name="Espace réservé du contenu 2"/>
          <p:cNvSpPr>
            <a:spLocks noGrp="1"/>
          </p:cNvSpPr>
          <p:nvPr>
            <p:ph idx="1"/>
          </p:nvPr>
        </p:nvSpPr>
        <p:spPr>
          <a:xfrm>
            <a:off x="315392" y="1401331"/>
            <a:ext cx="4985084" cy="5320144"/>
          </a:xfrm>
        </p:spPr>
        <p:txBody>
          <a:bodyPr>
            <a:normAutofit/>
          </a:bodyPr>
          <a:lstStyle/>
          <a:p>
            <a:pPr lvl="0"/>
            <a:r>
              <a:rPr lang="fr-FR" dirty="0"/>
              <a:t>Choisir le Module « </a:t>
            </a:r>
            <a:r>
              <a:rPr lang="fr-FR" dirty="0" err="1"/>
              <a:t>Sequences</a:t>
            </a:r>
            <a:r>
              <a:rPr lang="fr-FR" dirty="0"/>
              <a:t> »</a:t>
            </a:r>
          </a:p>
          <a:p>
            <a:pPr lvl="0"/>
            <a:r>
              <a:rPr lang="fr-FR" dirty="0"/>
              <a:t>Cliquer sur le menu déroulant ‘</a:t>
            </a:r>
            <a:r>
              <a:rPr lang="fr-FR" dirty="0" err="1"/>
              <a:t>SequenceBrowser</a:t>
            </a:r>
            <a:r>
              <a:rPr lang="fr-FR" dirty="0"/>
              <a:t>’</a:t>
            </a:r>
          </a:p>
          <a:p>
            <a:pPr lvl="0"/>
            <a:r>
              <a:rPr lang="fr-FR" dirty="0"/>
              <a:t>Choisir ‘acquisition_1’</a:t>
            </a:r>
          </a:p>
          <a:p>
            <a:endParaRPr lang="fr-FR" dirty="0"/>
          </a:p>
        </p:txBody>
      </p:sp>
      <p:pic>
        <p:nvPicPr>
          <p:cNvPr id="14" name="Picture 13">
            <a:extLst>
              <a:ext uri="{FF2B5EF4-FFF2-40B4-BE49-F238E27FC236}">
                <a16:creationId xmlns:a16="http://schemas.microsoft.com/office/drawing/2014/main" id="{2514712F-4C73-424E-AA48-69C0246D8001}"/>
              </a:ext>
            </a:extLst>
          </p:cNvPr>
          <p:cNvPicPr>
            <a:picLocks noChangeAspect="1"/>
          </p:cNvPicPr>
          <p:nvPr/>
        </p:nvPicPr>
        <p:blipFill rotWithShape="1">
          <a:blip r:embed="rId2"/>
          <a:srcRect r="63055"/>
          <a:stretch/>
        </p:blipFill>
        <p:spPr>
          <a:xfrm>
            <a:off x="7518400" y="-10109"/>
            <a:ext cx="4673600" cy="6786384"/>
          </a:xfrm>
          <a:prstGeom prst="rect">
            <a:avLst/>
          </a:prstGeom>
        </p:spPr>
      </p:pic>
      <p:sp>
        <p:nvSpPr>
          <p:cNvPr id="16" name="Rectangle 15">
            <a:extLst>
              <a:ext uri="{FF2B5EF4-FFF2-40B4-BE49-F238E27FC236}">
                <a16:creationId xmlns:a16="http://schemas.microsoft.com/office/drawing/2014/main" id="{D874B5D3-1E3E-4A00-BB7A-84DD4F4EDA6E}"/>
              </a:ext>
            </a:extLst>
          </p:cNvPr>
          <p:cNvSpPr/>
          <p:nvPr/>
        </p:nvSpPr>
        <p:spPr>
          <a:xfrm>
            <a:off x="9071812" y="274517"/>
            <a:ext cx="1443788" cy="335083"/>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Rectangle 16">
            <a:extLst>
              <a:ext uri="{FF2B5EF4-FFF2-40B4-BE49-F238E27FC236}">
                <a16:creationId xmlns:a16="http://schemas.microsoft.com/office/drawing/2014/main" id="{EE19BD26-0518-4950-AF99-875002056264}"/>
              </a:ext>
            </a:extLst>
          </p:cNvPr>
          <p:cNvSpPr/>
          <p:nvPr/>
        </p:nvSpPr>
        <p:spPr>
          <a:xfrm>
            <a:off x="8208212" y="1747717"/>
            <a:ext cx="3983788" cy="335083"/>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5" name="Picture 4">
            <a:extLst>
              <a:ext uri="{FF2B5EF4-FFF2-40B4-BE49-F238E27FC236}">
                <a16:creationId xmlns:a16="http://schemas.microsoft.com/office/drawing/2014/main" id="{92802CD3-DF5B-45B9-9D8A-06FB7CFE2C40}"/>
              </a:ext>
            </a:extLst>
          </p:cNvPr>
          <p:cNvPicPr>
            <a:picLocks noChangeAspect="1"/>
          </p:cNvPicPr>
          <p:nvPr/>
        </p:nvPicPr>
        <p:blipFill rotWithShape="1">
          <a:blip r:embed="rId3"/>
          <a:srcRect t="33809"/>
          <a:stretch/>
        </p:blipFill>
        <p:spPr>
          <a:xfrm>
            <a:off x="1996662" y="4127320"/>
            <a:ext cx="4675186" cy="2546310"/>
          </a:xfrm>
          <a:prstGeom prst="rect">
            <a:avLst/>
          </a:prstGeom>
        </p:spPr>
      </p:pic>
      <p:sp>
        <p:nvSpPr>
          <p:cNvPr id="20" name="Rectangle 19">
            <a:extLst>
              <a:ext uri="{FF2B5EF4-FFF2-40B4-BE49-F238E27FC236}">
                <a16:creationId xmlns:a16="http://schemas.microsoft.com/office/drawing/2014/main" id="{46A30EF3-5E8E-4B23-BC89-97ABE2515FA6}"/>
              </a:ext>
            </a:extLst>
          </p:cNvPr>
          <p:cNvSpPr/>
          <p:nvPr/>
        </p:nvSpPr>
        <p:spPr>
          <a:xfrm>
            <a:off x="2613664" y="4537844"/>
            <a:ext cx="2873380" cy="27169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3903295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208548" y="641684"/>
            <a:ext cx="11742820" cy="5535279"/>
          </a:xfrm>
        </p:spPr>
        <p:txBody>
          <a:bodyPr/>
          <a:lstStyle/>
          <a:p>
            <a:pPr lvl="0"/>
            <a:r>
              <a:rPr lang="fr-FR" dirty="0"/>
              <a:t>Ne pas cocher les colonnes ‘</a:t>
            </a:r>
            <a:r>
              <a:rPr lang="fr-FR" dirty="0" err="1"/>
              <a:t>rename</a:t>
            </a:r>
            <a:r>
              <a:rPr lang="fr-FR" dirty="0"/>
              <a:t>’ et ‘</a:t>
            </a:r>
            <a:r>
              <a:rPr lang="fr-FR" dirty="0" err="1"/>
              <a:t>save</a:t>
            </a:r>
            <a:r>
              <a:rPr lang="fr-FR" dirty="0"/>
              <a:t> changes’. </a:t>
            </a:r>
          </a:p>
          <a:p>
            <a:r>
              <a:rPr lang="fr-FR" dirty="0"/>
              <a:t>Enregistrer l’acquisition en cliquant sur le rond rouge.</a:t>
            </a:r>
          </a:p>
          <a:p>
            <a:pPr lvl="0"/>
            <a:r>
              <a:rPr lang="fr-FR" dirty="0"/>
              <a:t>Après avoir terminé l’enregistrement, cocher la colonne ‘</a:t>
            </a:r>
            <a:r>
              <a:rPr lang="fr-FR" dirty="0" err="1"/>
              <a:t>rename</a:t>
            </a:r>
            <a:r>
              <a:rPr lang="fr-FR" dirty="0"/>
              <a:t>’ pour les 2 </a:t>
            </a:r>
            <a:r>
              <a:rPr lang="fr-FR" dirty="0" err="1"/>
              <a:t>nodes</a:t>
            </a:r>
            <a:r>
              <a:rPr lang="fr-FR" dirty="0"/>
              <a:t>.</a:t>
            </a:r>
          </a:p>
        </p:txBody>
      </p:sp>
      <p:sp>
        <p:nvSpPr>
          <p:cNvPr id="2" name="Espace réservé du numéro de diapositive 1"/>
          <p:cNvSpPr>
            <a:spLocks noGrp="1"/>
          </p:cNvSpPr>
          <p:nvPr>
            <p:ph type="sldNum" sz="quarter" idx="12"/>
          </p:nvPr>
        </p:nvSpPr>
        <p:spPr/>
        <p:txBody>
          <a:bodyPr/>
          <a:lstStyle/>
          <a:p>
            <a:fld id="{10522D5D-170D-4D85-833E-DF658BD1E8D1}" type="slidenum">
              <a:rPr lang="fr-FR" smtClean="0"/>
              <a:t>44</a:t>
            </a:fld>
            <a:endParaRPr lang="fr-FR"/>
          </a:p>
        </p:txBody>
      </p:sp>
    </p:spTree>
    <p:extLst>
      <p:ext uri="{BB962C8B-B14F-4D97-AF65-F5344CB8AC3E}">
        <p14:creationId xmlns:p14="http://schemas.microsoft.com/office/powerpoint/2010/main" val="252696641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0" y="1122363"/>
            <a:ext cx="11823032" cy="2387600"/>
          </a:xfrm>
        </p:spPr>
        <p:txBody>
          <a:bodyPr/>
          <a:lstStyle/>
          <a:p>
            <a:r>
              <a:rPr lang="fr-FR" b="1" dirty="0"/>
              <a:t>6. RECONSTRUCTION DE VOLUME</a:t>
            </a:r>
          </a:p>
        </p:txBody>
      </p:sp>
      <p:sp>
        <p:nvSpPr>
          <p:cNvPr id="3" name="Espace réservé du numéro de diapositive 2"/>
          <p:cNvSpPr>
            <a:spLocks noGrp="1"/>
          </p:cNvSpPr>
          <p:nvPr>
            <p:ph type="sldNum" sz="quarter" idx="12"/>
          </p:nvPr>
        </p:nvSpPr>
        <p:spPr/>
        <p:txBody>
          <a:bodyPr/>
          <a:lstStyle/>
          <a:p>
            <a:fld id="{10522D5D-170D-4D85-833E-DF658BD1E8D1}" type="slidenum">
              <a:rPr lang="fr-FR" smtClean="0"/>
              <a:t>45</a:t>
            </a:fld>
            <a:endParaRPr lang="fr-FR"/>
          </a:p>
        </p:txBody>
      </p:sp>
    </p:spTree>
    <p:extLst>
      <p:ext uri="{BB962C8B-B14F-4D97-AF65-F5344CB8AC3E}">
        <p14:creationId xmlns:p14="http://schemas.microsoft.com/office/powerpoint/2010/main" val="407676040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E86554D-C8C1-4B2A-8EB4-2A9CD4578FD7}"/>
              </a:ext>
            </a:extLst>
          </p:cNvPr>
          <p:cNvSpPr>
            <a:spLocks noGrp="1"/>
          </p:cNvSpPr>
          <p:nvPr>
            <p:ph idx="1"/>
          </p:nvPr>
        </p:nvSpPr>
        <p:spPr>
          <a:xfrm>
            <a:off x="274320" y="207818"/>
            <a:ext cx="4995950" cy="5969145"/>
          </a:xfrm>
        </p:spPr>
        <p:txBody>
          <a:bodyPr>
            <a:normAutofit/>
          </a:bodyPr>
          <a:lstStyle/>
          <a:p>
            <a:endParaRPr lang="fr-FR" dirty="0"/>
          </a:p>
          <a:p>
            <a:pPr marL="0" indent="0">
              <a:buNone/>
            </a:pPr>
            <a:r>
              <a:rPr lang="fr-FR" sz="4000" b="1" dirty="0"/>
              <a:t>CAS 1 : Je viens de réaliser une acquisition</a:t>
            </a:r>
          </a:p>
          <a:p>
            <a:pPr marL="0" indent="0">
              <a:buNone/>
            </a:pPr>
            <a:endParaRPr lang="fr-FR" sz="4000" b="1" dirty="0"/>
          </a:p>
          <a:p>
            <a:r>
              <a:rPr lang="fr-FR" b="1" dirty="0">
                <a:solidFill>
                  <a:srgbClr val="00B050"/>
                </a:solidFill>
              </a:rPr>
              <a:t>RDV Slide suivante</a:t>
            </a:r>
          </a:p>
        </p:txBody>
      </p:sp>
      <p:sp>
        <p:nvSpPr>
          <p:cNvPr id="4" name="Espace réservé du numéro de diapositive 3"/>
          <p:cNvSpPr>
            <a:spLocks noGrp="1"/>
          </p:cNvSpPr>
          <p:nvPr>
            <p:ph type="sldNum" sz="quarter" idx="12"/>
          </p:nvPr>
        </p:nvSpPr>
        <p:spPr/>
        <p:txBody>
          <a:bodyPr/>
          <a:lstStyle/>
          <a:p>
            <a:fld id="{10522D5D-170D-4D85-833E-DF658BD1E8D1}" type="slidenum">
              <a:rPr lang="fr-FR" smtClean="0"/>
              <a:t>46</a:t>
            </a:fld>
            <a:endParaRPr lang="fr-FR"/>
          </a:p>
        </p:txBody>
      </p:sp>
      <p:sp>
        <p:nvSpPr>
          <p:cNvPr id="5" name="Content Placeholder 2">
            <a:extLst>
              <a:ext uri="{FF2B5EF4-FFF2-40B4-BE49-F238E27FC236}">
                <a16:creationId xmlns:a16="http://schemas.microsoft.com/office/drawing/2014/main" id="{CE86554D-C8C1-4B2A-8EB4-2A9CD4578FD7}"/>
              </a:ext>
            </a:extLst>
          </p:cNvPr>
          <p:cNvSpPr txBox="1">
            <a:spLocks/>
          </p:cNvSpPr>
          <p:nvPr/>
        </p:nvSpPr>
        <p:spPr>
          <a:xfrm>
            <a:off x="6357850" y="124691"/>
            <a:ext cx="4995950" cy="635092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fr-FR" dirty="0"/>
          </a:p>
          <a:p>
            <a:pPr marL="0" indent="0">
              <a:buFont typeface="Arial" panose="020B0604020202020204" pitchFamily="34" charset="0"/>
              <a:buNone/>
            </a:pPr>
            <a:r>
              <a:rPr lang="fr-FR" sz="4000" b="1" dirty="0"/>
              <a:t>CAS 2 : Je souhaite traiter des données enregistrées</a:t>
            </a:r>
          </a:p>
          <a:p>
            <a:pPr marL="0" indent="0">
              <a:buFont typeface="Arial" panose="020B0604020202020204" pitchFamily="34" charset="0"/>
              <a:buNone/>
            </a:pPr>
            <a:endParaRPr lang="fr-FR" sz="4000" b="1" dirty="0"/>
          </a:p>
          <a:p>
            <a:r>
              <a:rPr lang="fr-FR" dirty="0"/>
              <a:t>Ouvrir Slicer 3D</a:t>
            </a:r>
          </a:p>
          <a:p>
            <a:r>
              <a:rPr lang="fr-FR" dirty="0"/>
              <a:t>Cliquer sur ‘File’ </a:t>
            </a:r>
            <a:r>
              <a:rPr lang="fr-FR" dirty="0">
                <a:sym typeface="Wingdings" panose="05000000000000000000" pitchFamily="2" charset="2"/>
              </a:rPr>
              <a:t> ‘</a:t>
            </a:r>
            <a:r>
              <a:rPr lang="fr-FR" dirty="0" err="1">
                <a:sym typeface="Wingdings" panose="05000000000000000000" pitchFamily="2" charset="2"/>
              </a:rPr>
              <a:t>Add</a:t>
            </a:r>
            <a:r>
              <a:rPr lang="fr-FR" dirty="0">
                <a:sym typeface="Wingdings" panose="05000000000000000000" pitchFamily="2" charset="2"/>
              </a:rPr>
              <a:t> data’  ‘</a:t>
            </a:r>
            <a:r>
              <a:rPr lang="fr-FR" dirty="0" err="1">
                <a:sym typeface="Wingdings" panose="05000000000000000000" pitchFamily="2" charset="2"/>
              </a:rPr>
              <a:t>Choose</a:t>
            </a:r>
            <a:r>
              <a:rPr lang="fr-FR" dirty="0">
                <a:sym typeface="Wingdings" panose="05000000000000000000" pitchFamily="2" charset="2"/>
              </a:rPr>
              <a:t> File(s) to </a:t>
            </a:r>
            <a:r>
              <a:rPr lang="fr-FR" dirty="0" err="1">
                <a:sym typeface="Wingdings" panose="05000000000000000000" pitchFamily="2" charset="2"/>
              </a:rPr>
              <a:t>Add</a:t>
            </a:r>
            <a:r>
              <a:rPr lang="fr-FR" dirty="0">
                <a:sym typeface="Wingdings" panose="05000000000000000000" pitchFamily="2" charset="2"/>
              </a:rPr>
              <a:t>’</a:t>
            </a:r>
          </a:p>
          <a:p>
            <a:r>
              <a:rPr lang="fr-FR" dirty="0">
                <a:sym typeface="Wingdings" panose="05000000000000000000" pitchFamily="2" charset="2"/>
              </a:rPr>
              <a:t>Sélectionner dans le dossier désiré le fichier ‘</a:t>
            </a:r>
            <a:r>
              <a:rPr lang="fr-FR" dirty="0" err="1">
                <a:sym typeface="Wingdings" panose="05000000000000000000" pitchFamily="2" charset="2"/>
              </a:rPr>
              <a:t>Scene</a:t>
            </a:r>
            <a:r>
              <a:rPr lang="fr-FR" dirty="0">
                <a:sym typeface="Wingdings" panose="05000000000000000000" pitchFamily="2" charset="2"/>
              </a:rPr>
              <a:t>’ au format ‘.</a:t>
            </a:r>
            <a:r>
              <a:rPr lang="fr-FR" dirty="0" err="1">
                <a:sym typeface="Wingdings" panose="05000000000000000000" pitchFamily="2" charset="2"/>
              </a:rPr>
              <a:t>mrml</a:t>
            </a:r>
            <a:r>
              <a:rPr lang="fr-FR" dirty="0">
                <a:sym typeface="Wingdings" panose="05000000000000000000" pitchFamily="2" charset="2"/>
              </a:rPr>
              <a:t>’</a:t>
            </a:r>
          </a:p>
          <a:p>
            <a:r>
              <a:rPr lang="fr-FR" dirty="0">
                <a:sym typeface="Wingdings" panose="05000000000000000000" pitchFamily="2" charset="2"/>
              </a:rPr>
              <a:t>Le chargement peut être relativement long</a:t>
            </a:r>
            <a:endParaRPr lang="fr-FR" dirty="0"/>
          </a:p>
        </p:txBody>
      </p:sp>
      <p:cxnSp>
        <p:nvCxnSpPr>
          <p:cNvPr id="6" name="Connecteur droit 5"/>
          <p:cNvCxnSpPr/>
          <p:nvPr/>
        </p:nvCxnSpPr>
        <p:spPr>
          <a:xfrm>
            <a:off x="5552902" y="124691"/>
            <a:ext cx="91440" cy="659678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2535962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 9"/>
          <p:cNvPicPr>
            <a:picLocks noChangeAspect="1"/>
          </p:cNvPicPr>
          <p:nvPr/>
        </p:nvPicPr>
        <p:blipFill>
          <a:blip r:embed="rId2"/>
          <a:stretch>
            <a:fillRect/>
          </a:stretch>
        </p:blipFill>
        <p:spPr>
          <a:xfrm>
            <a:off x="6616930" y="4016811"/>
            <a:ext cx="5229473" cy="2810842"/>
          </a:xfrm>
          <a:prstGeom prst="rect">
            <a:avLst/>
          </a:prstGeom>
        </p:spPr>
      </p:pic>
      <p:pic>
        <p:nvPicPr>
          <p:cNvPr id="9" name="Image 8"/>
          <p:cNvPicPr>
            <a:picLocks noChangeAspect="1"/>
          </p:cNvPicPr>
          <p:nvPr/>
        </p:nvPicPr>
        <p:blipFill>
          <a:blip r:embed="rId3"/>
          <a:stretch>
            <a:fillRect/>
          </a:stretch>
        </p:blipFill>
        <p:spPr>
          <a:xfrm>
            <a:off x="6850384" y="0"/>
            <a:ext cx="3520431" cy="4122420"/>
          </a:xfrm>
          <a:prstGeom prst="rect">
            <a:avLst/>
          </a:prstGeom>
        </p:spPr>
      </p:pic>
      <p:sp>
        <p:nvSpPr>
          <p:cNvPr id="3" name="Espace réservé du contenu 2"/>
          <p:cNvSpPr>
            <a:spLocks noGrp="1"/>
          </p:cNvSpPr>
          <p:nvPr>
            <p:ph idx="1"/>
          </p:nvPr>
        </p:nvSpPr>
        <p:spPr>
          <a:xfrm>
            <a:off x="336883" y="149142"/>
            <a:ext cx="6144127" cy="6708858"/>
          </a:xfrm>
        </p:spPr>
        <p:txBody>
          <a:bodyPr>
            <a:normAutofit fontScale="92500"/>
          </a:bodyPr>
          <a:lstStyle/>
          <a:p>
            <a:pPr lvl="0"/>
            <a:r>
              <a:rPr lang="fr-FR" dirty="0"/>
              <a:t>Aller dans le module ‘volume reconstruction’,</a:t>
            </a:r>
          </a:p>
          <a:p>
            <a:pPr lvl="1"/>
            <a:r>
              <a:rPr lang="fr-FR" u="sng" dirty="0"/>
              <a:t>input </a:t>
            </a:r>
            <a:r>
              <a:rPr lang="fr-FR" u="sng" dirty="0" err="1"/>
              <a:t>method</a:t>
            </a:r>
            <a:r>
              <a:rPr lang="fr-FR" u="sng" dirty="0"/>
              <a:t> :</a:t>
            </a:r>
            <a:r>
              <a:rPr lang="fr-FR" dirty="0"/>
              <a:t> ‘</a:t>
            </a:r>
            <a:r>
              <a:rPr lang="fr-FR" dirty="0" err="1"/>
              <a:t>recorded</a:t>
            </a:r>
            <a:r>
              <a:rPr lang="fr-FR" dirty="0"/>
              <a:t> </a:t>
            </a:r>
            <a:r>
              <a:rPr lang="fr-FR" dirty="0" err="1"/>
              <a:t>sequence</a:t>
            </a:r>
            <a:r>
              <a:rPr lang="fr-FR" dirty="0"/>
              <a:t> reconstruction’</a:t>
            </a:r>
          </a:p>
          <a:p>
            <a:pPr lvl="1"/>
            <a:r>
              <a:rPr lang="fr-FR" u="sng" dirty="0"/>
              <a:t>Input </a:t>
            </a:r>
            <a:r>
              <a:rPr lang="fr-FR" u="sng" dirty="0" err="1"/>
              <a:t>sequence</a:t>
            </a:r>
            <a:r>
              <a:rPr lang="fr-FR" u="sng" dirty="0"/>
              <a:t> browser </a:t>
            </a:r>
            <a:r>
              <a:rPr lang="fr-FR" dirty="0"/>
              <a:t>: choisir la séquence enregistrée ;</a:t>
            </a:r>
          </a:p>
          <a:p>
            <a:pPr lvl="1"/>
            <a:r>
              <a:rPr lang="fr-FR" u="sng" dirty="0"/>
              <a:t>input volume </a:t>
            </a:r>
            <a:r>
              <a:rPr lang="fr-FR" u="sng" dirty="0" err="1"/>
              <a:t>node</a:t>
            </a:r>
            <a:r>
              <a:rPr lang="fr-FR" dirty="0"/>
              <a:t> : ‘</a:t>
            </a:r>
            <a:r>
              <a:rPr lang="fr-FR" dirty="0" err="1"/>
              <a:t>Sequence</a:t>
            </a:r>
            <a:r>
              <a:rPr lang="fr-FR" dirty="0"/>
              <a:t> [</a:t>
            </a:r>
            <a:r>
              <a:rPr lang="fr-FR" dirty="0" err="1"/>
              <a:t>XXs</a:t>
            </a:r>
            <a:r>
              <a:rPr lang="fr-FR" dirty="0"/>
              <a:t>]’,</a:t>
            </a:r>
          </a:p>
          <a:p>
            <a:pPr lvl="1"/>
            <a:r>
              <a:rPr lang="fr-FR" u="sng" dirty="0"/>
              <a:t>output volume </a:t>
            </a:r>
            <a:r>
              <a:rPr lang="fr-FR" u="sng" dirty="0" err="1"/>
              <a:t>node</a:t>
            </a:r>
            <a:r>
              <a:rPr lang="fr-FR" dirty="0"/>
              <a:t> : créer un nouveau volume ‘</a:t>
            </a:r>
            <a:r>
              <a:rPr lang="fr-FR" dirty="0" err="1"/>
              <a:t>create</a:t>
            </a:r>
            <a:r>
              <a:rPr lang="fr-FR" dirty="0"/>
              <a:t> new volume as…’. </a:t>
            </a:r>
          </a:p>
          <a:p>
            <a:pPr lvl="1"/>
            <a:r>
              <a:rPr lang="fr-FR" u="sng" dirty="0"/>
              <a:t>ROI </a:t>
            </a:r>
            <a:r>
              <a:rPr lang="fr-FR" u="sng" dirty="0" err="1"/>
              <a:t>node</a:t>
            </a:r>
            <a:r>
              <a:rPr lang="fr-FR" dirty="0"/>
              <a:t> : créer un nouveau ROI ‘</a:t>
            </a:r>
            <a:r>
              <a:rPr lang="fr-FR" dirty="0" err="1"/>
              <a:t>create</a:t>
            </a:r>
            <a:r>
              <a:rPr lang="fr-FR" dirty="0"/>
              <a:t> new </a:t>
            </a:r>
            <a:r>
              <a:rPr lang="fr-FR" dirty="0" err="1"/>
              <a:t>AnnotationROI</a:t>
            </a:r>
            <a:r>
              <a:rPr lang="fr-FR" dirty="0"/>
              <a:t>’</a:t>
            </a:r>
          </a:p>
          <a:p>
            <a:pPr lvl="1"/>
            <a:r>
              <a:rPr lang="fr-FR" dirty="0"/>
              <a:t>Dans la vue 3D, ajuster manuellement les dimensions du ROI pour entourer le volume qui a été parcouru pendant l’enregistrement. S’aider en l’affichant (en cliquant sur l’œil) et en rejouant la séquence enregistrée (barre verte en haut à droite). </a:t>
            </a:r>
          </a:p>
          <a:p>
            <a:pPr lvl="1"/>
            <a:r>
              <a:rPr lang="fr-FR" b="1" dirty="0"/>
              <a:t>Note</a:t>
            </a:r>
            <a:r>
              <a:rPr lang="fr-FR" dirty="0"/>
              <a:t> : plus le ROI sera grand et plus la reconstruction mettra du temps à se réaliser</a:t>
            </a:r>
          </a:p>
          <a:p>
            <a:pPr lvl="1"/>
            <a:endParaRPr lang="fr-FR" b="1" dirty="0"/>
          </a:p>
        </p:txBody>
      </p:sp>
      <p:sp>
        <p:nvSpPr>
          <p:cNvPr id="6" name="Rectangle 5"/>
          <p:cNvSpPr/>
          <p:nvPr/>
        </p:nvSpPr>
        <p:spPr>
          <a:xfrm>
            <a:off x="10446845" y="4364181"/>
            <a:ext cx="1274246" cy="1124551"/>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Rectangle 6"/>
          <p:cNvSpPr/>
          <p:nvPr/>
        </p:nvSpPr>
        <p:spPr>
          <a:xfrm>
            <a:off x="7716351" y="149141"/>
            <a:ext cx="1070865" cy="343401"/>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Espace réservé du numéro de diapositive 1"/>
          <p:cNvSpPr>
            <a:spLocks noGrp="1"/>
          </p:cNvSpPr>
          <p:nvPr>
            <p:ph type="sldNum" sz="quarter" idx="12"/>
          </p:nvPr>
        </p:nvSpPr>
        <p:spPr/>
        <p:txBody>
          <a:bodyPr/>
          <a:lstStyle/>
          <a:p>
            <a:fld id="{10522D5D-170D-4D85-833E-DF658BD1E8D1}" type="slidenum">
              <a:rPr lang="fr-FR" smtClean="0"/>
              <a:t>47</a:t>
            </a:fld>
            <a:endParaRPr lang="fr-FR"/>
          </a:p>
        </p:txBody>
      </p:sp>
      <p:sp>
        <p:nvSpPr>
          <p:cNvPr id="11" name="Rectangle 10"/>
          <p:cNvSpPr/>
          <p:nvPr/>
        </p:nvSpPr>
        <p:spPr>
          <a:xfrm>
            <a:off x="10370815" y="4122419"/>
            <a:ext cx="1350276" cy="241761"/>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3" name="Connecteur droit avec flèche 12"/>
          <p:cNvCxnSpPr>
            <a:cxnSpLocks/>
          </p:cNvCxnSpPr>
          <p:nvPr/>
        </p:nvCxnSpPr>
        <p:spPr>
          <a:xfrm>
            <a:off x="6188765" y="4181302"/>
            <a:ext cx="4060828"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626801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 8"/>
          <p:cNvPicPr>
            <a:picLocks noChangeAspect="1"/>
          </p:cNvPicPr>
          <p:nvPr/>
        </p:nvPicPr>
        <p:blipFill>
          <a:blip r:embed="rId2"/>
          <a:stretch>
            <a:fillRect/>
          </a:stretch>
        </p:blipFill>
        <p:spPr>
          <a:xfrm>
            <a:off x="7391437" y="136525"/>
            <a:ext cx="3404458" cy="3986615"/>
          </a:xfrm>
          <a:prstGeom prst="rect">
            <a:avLst/>
          </a:prstGeom>
        </p:spPr>
      </p:pic>
      <p:sp>
        <p:nvSpPr>
          <p:cNvPr id="3" name="Espace réservé du contenu 2"/>
          <p:cNvSpPr>
            <a:spLocks noGrp="1"/>
          </p:cNvSpPr>
          <p:nvPr>
            <p:ph idx="1"/>
          </p:nvPr>
        </p:nvSpPr>
        <p:spPr>
          <a:xfrm>
            <a:off x="336883" y="149142"/>
            <a:ext cx="6144127" cy="6708858"/>
          </a:xfrm>
        </p:spPr>
        <p:txBody>
          <a:bodyPr>
            <a:normAutofit fontScale="70000" lnSpcReduction="20000"/>
          </a:bodyPr>
          <a:lstStyle/>
          <a:p>
            <a:r>
              <a:rPr lang="fr-FR" u="sng" dirty="0"/>
              <a:t>Output </a:t>
            </a:r>
            <a:r>
              <a:rPr lang="fr-FR" u="sng" dirty="0" err="1"/>
              <a:t>spacing</a:t>
            </a:r>
            <a:r>
              <a:rPr lang="fr-FR" u="sng" dirty="0"/>
              <a:t> </a:t>
            </a:r>
            <a:r>
              <a:rPr lang="fr-FR" dirty="0"/>
              <a:t>: il s’agit des paramètres de reconstruction du voxel, </a:t>
            </a:r>
            <a:r>
              <a:rPr lang="fr-FR" dirty="0" err="1"/>
              <a:t>ie</a:t>
            </a:r>
            <a:r>
              <a:rPr lang="fr-FR" dirty="0"/>
              <a:t> de l’unité du volume 3D. Ce voxel a donc 3 dimensions : </a:t>
            </a:r>
          </a:p>
          <a:p>
            <a:pPr lvl="1"/>
            <a:r>
              <a:rPr lang="fr-FR" dirty="0"/>
              <a:t>Dans le plan de l’image échographique, il faut mesurer l’équivalent en pixels d’un 1cm (s’aider de l’échelle de profondeur de l’image écho). L’unité à indiquer est en mm/pixels. Si on mesure 100pixels pour 1cm, alors la valeur est 10mm/100pixels = </a:t>
            </a:r>
            <a:r>
              <a:rPr lang="fr-FR" b="1" dirty="0"/>
              <a:t>0,1</a:t>
            </a:r>
          </a:p>
          <a:p>
            <a:pPr lvl="1"/>
            <a:r>
              <a:rPr lang="fr-FR" dirty="0"/>
              <a:t>Dans l’axe transversal (celui de </a:t>
            </a:r>
            <a:r>
              <a:rPr lang="fr-FR" dirty="0" err="1"/>
              <a:t>sweeping</a:t>
            </a:r>
            <a:r>
              <a:rPr lang="fr-FR" dirty="0"/>
              <a:t> de la sonde), il faut rentrer la distance moyenne parcourue entre deux frames, qui dépend de la vitesse de scan et de la fréquence d’acquisition. </a:t>
            </a:r>
            <a:r>
              <a:rPr lang="fr-FR" u="sng" dirty="0"/>
              <a:t>Conseil</a:t>
            </a:r>
            <a:r>
              <a:rPr lang="fr-FR" dirty="0"/>
              <a:t> : Mettre 1 dans un premier temps et diminuer si besoin. </a:t>
            </a:r>
          </a:p>
          <a:p>
            <a:pPr lvl="1"/>
            <a:r>
              <a:rPr lang="fr-FR" dirty="0"/>
              <a:t>Pour trouver les axes correspondants à ces différents éléments, il faut regarder dans le ROI </a:t>
            </a:r>
            <a:r>
              <a:rPr lang="fr-FR" b="1" dirty="0"/>
              <a:t>quel axe correspond à l’axe transversal de </a:t>
            </a:r>
            <a:r>
              <a:rPr lang="fr-FR" b="1" dirty="0" err="1"/>
              <a:t>sweeping</a:t>
            </a:r>
            <a:r>
              <a:rPr lang="fr-FR" b="1" dirty="0"/>
              <a:t> de la sonde</a:t>
            </a:r>
            <a:r>
              <a:rPr lang="fr-FR" dirty="0"/>
              <a:t>. Les deux autres cases correspondent au plan de l’image échographique.</a:t>
            </a:r>
          </a:p>
          <a:p>
            <a:pPr lvl="1"/>
            <a:r>
              <a:rPr lang="fr-FR" b="1" dirty="0">
                <a:solidFill>
                  <a:srgbClr val="33A2B1"/>
                </a:solidFill>
              </a:rPr>
              <a:t>Axe bleu clair/bleu foncé </a:t>
            </a:r>
            <a:r>
              <a:rPr lang="fr-FR" dirty="0">
                <a:sym typeface="Wingdings" panose="05000000000000000000" pitchFamily="2" charset="2"/>
              </a:rPr>
              <a:t> Mettre la valeur de l’axe transversal dans la 3</a:t>
            </a:r>
            <a:r>
              <a:rPr lang="fr-FR" baseline="30000" dirty="0">
                <a:sym typeface="Wingdings" panose="05000000000000000000" pitchFamily="2" charset="2"/>
              </a:rPr>
              <a:t>ème</a:t>
            </a:r>
            <a:r>
              <a:rPr lang="fr-FR" dirty="0">
                <a:sym typeface="Wingdings" panose="05000000000000000000" pitchFamily="2" charset="2"/>
              </a:rPr>
              <a:t> case (axe Z/K)</a:t>
            </a:r>
            <a:endParaRPr lang="fr-FR" dirty="0"/>
          </a:p>
          <a:p>
            <a:pPr lvl="1"/>
            <a:r>
              <a:rPr lang="fr-FR" b="1" dirty="0">
                <a:solidFill>
                  <a:srgbClr val="7030A0"/>
                </a:solidFill>
              </a:rPr>
              <a:t>Axe violet/violet </a:t>
            </a:r>
            <a:r>
              <a:rPr lang="fr-FR" dirty="0">
                <a:sym typeface="Wingdings" panose="05000000000000000000" pitchFamily="2" charset="2"/>
              </a:rPr>
              <a:t> Mettre la valeur de l’axe transversal dans la 1</a:t>
            </a:r>
            <a:r>
              <a:rPr lang="fr-FR" baseline="30000" dirty="0">
                <a:sym typeface="Wingdings" panose="05000000000000000000" pitchFamily="2" charset="2"/>
              </a:rPr>
              <a:t>ère</a:t>
            </a:r>
            <a:r>
              <a:rPr lang="fr-FR" dirty="0">
                <a:sym typeface="Wingdings" panose="05000000000000000000" pitchFamily="2" charset="2"/>
              </a:rPr>
              <a:t> case (axe X/I)</a:t>
            </a:r>
            <a:endParaRPr lang="fr-FR" dirty="0"/>
          </a:p>
          <a:p>
            <a:pPr lvl="1"/>
            <a:r>
              <a:rPr lang="fr-FR" b="1" dirty="0">
                <a:solidFill>
                  <a:schemeClr val="accent2"/>
                </a:solidFill>
              </a:rPr>
              <a:t>Axe </a:t>
            </a:r>
            <a:r>
              <a:rPr lang="fr-FR" b="1" dirty="0">
                <a:solidFill>
                  <a:srgbClr val="FF0000"/>
                </a:solidFill>
              </a:rPr>
              <a:t>rouge</a:t>
            </a:r>
            <a:r>
              <a:rPr lang="fr-FR" b="1" dirty="0">
                <a:solidFill>
                  <a:schemeClr val="accent2"/>
                </a:solidFill>
              </a:rPr>
              <a:t>/orange </a:t>
            </a:r>
            <a:r>
              <a:rPr lang="fr-FR" dirty="0">
                <a:sym typeface="Wingdings" panose="05000000000000000000" pitchFamily="2" charset="2"/>
              </a:rPr>
              <a:t> Mettre la valeur de l’axe transversal dans la 2</a:t>
            </a:r>
            <a:r>
              <a:rPr lang="fr-FR" baseline="30000" dirty="0">
                <a:sym typeface="Wingdings" panose="05000000000000000000" pitchFamily="2" charset="2"/>
              </a:rPr>
              <a:t>ème</a:t>
            </a:r>
            <a:r>
              <a:rPr lang="fr-FR" dirty="0">
                <a:sym typeface="Wingdings" panose="05000000000000000000" pitchFamily="2" charset="2"/>
              </a:rPr>
              <a:t> case (axe Y/J)</a:t>
            </a:r>
            <a:endParaRPr lang="fr-FR" dirty="0"/>
          </a:p>
          <a:p>
            <a:r>
              <a:rPr lang="fr-FR" u="sng" dirty="0"/>
              <a:t>Interpolation mode</a:t>
            </a:r>
            <a:r>
              <a:rPr lang="fr-FR" dirty="0"/>
              <a:t> : </a:t>
            </a:r>
            <a:r>
              <a:rPr lang="fr-FR" dirty="0" err="1"/>
              <a:t>linear</a:t>
            </a:r>
            <a:endParaRPr lang="fr-FR" dirty="0"/>
          </a:p>
          <a:p>
            <a:r>
              <a:rPr lang="fr-FR" u="sng" dirty="0" err="1"/>
              <a:t>Optimization</a:t>
            </a:r>
            <a:r>
              <a:rPr lang="fr-FR" u="sng" dirty="0"/>
              <a:t> mode</a:t>
            </a:r>
            <a:r>
              <a:rPr lang="fr-FR" dirty="0"/>
              <a:t>: full </a:t>
            </a:r>
            <a:r>
              <a:rPr lang="fr-FR" dirty="0" err="1"/>
              <a:t>optimization</a:t>
            </a:r>
            <a:endParaRPr lang="fr-FR" dirty="0"/>
          </a:p>
          <a:p>
            <a:r>
              <a:rPr lang="fr-FR" u="sng" dirty="0" err="1"/>
              <a:t>Compounding</a:t>
            </a:r>
            <a:r>
              <a:rPr lang="fr-FR" u="sng" dirty="0"/>
              <a:t> mode</a:t>
            </a:r>
            <a:r>
              <a:rPr lang="fr-FR" dirty="0"/>
              <a:t> : </a:t>
            </a:r>
            <a:r>
              <a:rPr lang="fr-FR" b="1" dirty="0" err="1"/>
              <a:t>mean</a:t>
            </a:r>
            <a:endParaRPr lang="fr-FR" b="1" dirty="0"/>
          </a:p>
          <a:p>
            <a:r>
              <a:rPr lang="fr-FR" dirty="0"/>
              <a:t>Cocher </a:t>
            </a:r>
            <a:r>
              <a:rPr lang="fr-FR" dirty="0" err="1"/>
              <a:t>fill</a:t>
            </a:r>
            <a:r>
              <a:rPr lang="fr-FR" dirty="0"/>
              <a:t> </a:t>
            </a:r>
            <a:r>
              <a:rPr lang="fr-FR" dirty="0" err="1"/>
              <a:t>holes</a:t>
            </a:r>
            <a:endParaRPr lang="fr-FR" dirty="0"/>
          </a:p>
        </p:txBody>
      </p:sp>
      <p:sp>
        <p:nvSpPr>
          <p:cNvPr id="2" name="Espace réservé du numéro de diapositive 1"/>
          <p:cNvSpPr>
            <a:spLocks noGrp="1"/>
          </p:cNvSpPr>
          <p:nvPr>
            <p:ph type="sldNum" sz="quarter" idx="12"/>
          </p:nvPr>
        </p:nvSpPr>
        <p:spPr/>
        <p:txBody>
          <a:bodyPr/>
          <a:lstStyle/>
          <a:p>
            <a:fld id="{10522D5D-170D-4D85-833E-DF658BD1E8D1}" type="slidenum">
              <a:rPr lang="fr-FR" smtClean="0"/>
              <a:t>48</a:t>
            </a:fld>
            <a:endParaRPr lang="fr-FR"/>
          </a:p>
        </p:txBody>
      </p:sp>
      <p:sp>
        <p:nvSpPr>
          <p:cNvPr id="4" name="Rectangle 3">
            <a:extLst>
              <a:ext uri="{FF2B5EF4-FFF2-40B4-BE49-F238E27FC236}">
                <a16:creationId xmlns:a16="http://schemas.microsoft.com/office/drawing/2014/main" id="{A17D1D7D-07A6-45B6-8BD2-AC357BF19332}"/>
              </a:ext>
            </a:extLst>
          </p:cNvPr>
          <p:cNvSpPr/>
          <p:nvPr/>
        </p:nvSpPr>
        <p:spPr>
          <a:xfrm>
            <a:off x="7880757" y="2237763"/>
            <a:ext cx="2915137" cy="18665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2" name="Image 9">
            <a:extLst>
              <a:ext uri="{FF2B5EF4-FFF2-40B4-BE49-F238E27FC236}">
                <a16:creationId xmlns:a16="http://schemas.microsoft.com/office/drawing/2014/main" id="{C2E885B1-CC43-4829-AD52-A5F51EC12789}"/>
              </a:ext>
            </a:extLst>
          </p:cNvPr>
          <p:cNvPicPr>
            <a:picLocks noChangeAspect="1"/>
          </p:cNvPicPr>
          <p:nvPr/>
        </p:nvPicPr>
        <p:blipFill rotWithShape="1">
          <a:blip r:embed="rId3"/>
          <a:srcRect l="71765" b="46377"/>
          <a:stretch/>
        </p:blipFill>
        <p:spPr>
          <a:xfrm>
            <a:off x="8953993" y="2910948"/>
            <a:ext cx="3122877" cy="3187848"/>
          </a:xfrm>
          <a:prstGeom prst="rect">
            <a:avLst/>
          </a:prstGeom>
        </p:spPr>
      </p:pic>
      <p:sp>
        <p:nvSpPr>
          <p:cNvPr id="5" name="TextBox 4">
            <a:extLst>
              <a:ext uri="{FF2B5EF4-FFF2-40B4-BE49-F238E27FC236}">
                <a16:creationId xmlns:a16="http://schemas.microsoft.com/office/drawing/2014/main" id="{3D8A6AB8-0614-4E84-A10E-FA55CCAB2712}"/>
              </a:ext>
            </a:extLst>
          </p:cNvPr>
          <p:cNvSpPr txBox="1"/>
          <p:nvPr/>
        </p:nvSpPr>
        <p:spPr>
          <a:xfrm>
            <a:off x="7978666" y="1868431"/>
            <a:ext cx="2634143" cy="369332"/>
          </a:xfrm>
          <a:prstGeom prst="rect">
            <a:avLst/>
          </a:prstGeom>
          <a:noFill/>
        </p:spPr>
        <p:txBody>
          <a:bodyPr wrap="square" rtlCol="0">
            <a:spAutoFit/>
          </a:bodyPr>
          <a:lstStyle/>
          <a:p>
            <a:r>
              <a:rPr lang="fr-FR" dirty="0">
                <a:solidFill>
                  <a:srgbClr val="FF0000"/>
                </a:solidFill>
              </a:rPr>
              <a:t>Case 1 / Case 2 / Case 3</a:t>
            </a:r>
          </a:p>
        </p:txBody>
      </p:sp>
      <p:sp>
        <p:nvSpPr>
          <p:cNvPr id="8" name="TextBox 7">
            <a:extLst>
              <a:ext uri="{FF2B5EF4-FFF2-40B4-BE49-F238E27FC236}">
                <a16:creationId xmlns:a16="http://schemas.microsoft.com/office/drawing/2014/main" id="{5BC57528-E10C-4236-A4DD-281C9EC4E921}"/>
              </a:ext>
            </a:extLst>
          </p:cNvPr>
          <p:cNvSpPr txBox="1"/>
          <p:nvPr/>
        </p:nvSpPr>
        <p:spPr>
          <a:xfrm>
            <a:off x="6848357" y="3918964"/>
            <a:ext cx="2105636" cy="2031325"/>
          </a:xfrm>
          <a:prstGeom prst="rect">
            <a:avLst/>
          </a:prstGeom>
          <a:noFill/>
        </p:spPr>
        <p:txBody>
          <a:bodyPr wrap="square" rtlCol="0">
            <a:spAutoFit/>
          </a:bodyPr>
          <a:lstStyle/>
          <a:p>
            <a:pPr algn="ctr"/>
            <a:r>
              <a:rPr lang="fr-FR" dirty="0">
                <a:solidFill>
                  <a:srgbClr val="FF0000"/>
                </a:solidFill>
              </a:rPr>
              <a:t>Dans ce cas, l’axe transversal est l’axe violet/violet, il faut donc rentrer les paramètres : </a:t>
            </a:r>
          </a:p>
          <a:p>
            <a:pPr algn="ctr"/>
            <a:r>
              <a:rPr lang="fr-FR" dirty="0">
                <a:solidFill>
                  <a:srgbClr val="FF0000"/>
                </a:solidFill>
              </a:rPr>
              <a:t>1.00 / 0.10 / 0.10</a:t>
            </a:r>
          </a:p>
          <a:p>
            <a:pPr algn="ctr"/>
            <a:r>
              <a:rPr lang="fr-FR" dirty="0">
                <a:solidFill>
                  <a:srgbClr val="FF0000"/>
                </a:solidFill>
              </a:rPr>
              <a:t>(valeurs exemple)</a:t>
            </a:r>
          </a:p>
        </p:txBody>
      </p:sp>
    </p:spTree>
    <p:extLst>
      <p:ext uri="{BB962C8B-B14F-4D97-AF65-F5344CB8AC3E}">
        <p14:creationId xmlns:p14="http://schemas.microsoft.com/office/powerpoint/2010/main" val="105955971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A25C9E5-DEE1-469D-8A70-3D26CD63042F}"/>
              </a:ext>
            </a:extLst>
          </p:cNvPr>
          <p:cNvPicPr>
            <a:picLocks noChangeAspect="1"/>
          </p:cNvPicPr>
          <p:nvPr/>
        </p:nvPicPr>
        <p:blipFill rotWithShape="1">
          <a:blip r:embed="rId2"/>
          <a:srcRect r="32282"/>
          <a:stretch/>
        </p:blipFill>
        <p:spPr>
          <a:xfrm>
            <a:off x="5389314" y="0"/>
            <a:ext cx="6718852" cy="5311135"/>
          </a:xfrm>
          <a:prstGeom prst="rect">
            <a:avLst/>
          </a:prstGeom>
        </p:spPr>
      </p:pic>
      <p:sp>
        <p:nvSpPr>
          <p:cNvPr id="3" name="Espace réservé du contenu 2"/>
          <p:cNvSpPr>
            <a:spLocks noGrp="1"/>
          </p:cNvSpPr>
          <p:nvPr>
            <p:ph idx="1"/>
          </p:nvPr>
        </p:nvSpPr>
        <p:spPr>
          <a:xfrm>
            <a:off x="-463826" y="149142"/>
            <a:ext cx="5656917" cy="6708858"/>
          </a:xfrm>
        </p:spPr>
        <p:txBody>
          <a:bodyPr>
            <a:normAutofit fontScale="92500" lnSpcReduction="20000"/>
          </a:bodyPr>
          <a:lstStyle/>
          <a:p>
            <a:pPr lvl="1"/>
            <a:r>
              <a:rPr lang="fr-FR" b="1" dirty="0"/>
              <a:t>L’image échographique que vous visualisez dans la fenêtre rouge (rectangle 1) inclut de l’écriture, des bandes noires, le logo de l’échographe. Pour la reconstruction, ces éléments ne doivent pas être inclus, sinon le volume ne sera pas reconstruit correctement. Il faut donc sélectionner la partie de cette image limitée à 100% à l’image échographique (rectangle 2).</a:t>
            </a:r>
          </a:p>
          <a:p>
            <a:pPr lvl="1"/>
            <a:r>
              <a:rPr lang="fr-FR" dirty="0"/>
              <a:t>Il faut s’aider des coordonnées indiquées en bas à gauche quand la souris est déplacée sur l’image écho.</a:t>
            </a:r>
          </a:p>
          <a:p>
            <a:pPr lvl="1"/>
            <a:r>
              <a:rPr lang="fr-FR" dirty="0"/>
              <a:t>Noter les coordonnées du point A délimitant le coin bas gauche du rectangle (2), et reporter les dans </a:t>
            </a:r>
            <a:r>
              <a:rPr lang="fr-FR" dirty="0" err="1"/>
              <a:t>Clipping</a:t>
            </a:r>
            <a:r>
              <a:rPr lang="fr-FR" dirty="0"/>
              <a:t> </a:t>
            </a:r>
            <a:r>
              <a:rPr lang="fr-FR" dirty="0">
                <a:sym typeface="Wingdings" panose="05000000000000000000" pitchFamily="2" charset="2"/>
              </a:rPr>
              <a:t> Clip rectangle </a:t>
            </a:r>
            <a:r>
              <a:rPr lang="fr-FR" dirty="0" err="1">
                <a:sym typeface="Wingdings" panose="05000000000000000000" pitchFamily="2" charset="2"/>
              </a:rPr>
              <a:t>origin</a:t>
            </a:r>
            <a:r>
              <a:rPr lang="fr-FR" dirty="0">
                <a:sym typeface="Wingdings" panose="05000000000000000000" pitchFamily="2" charset="2"/>
              </a:rPr>
              <a:t>.</a:t>
            </a:r>
          </a:p>
          <a:p>
            <a:pPr lvl="1"/>
            <a:r>
              <a:rPr lang="fr-FR" dirty="0">
                <a:sym typeface="Wingdings" panose="05000000000000000000" pitchFamily="2" charset="2"/>
              </a:rPr>
              <a:t>Noter les coordonnées du point B délimitant le coin haut droit du rectangle (2), et reporter les valeurs [Point B – Point A] dans </a:t>
            </a:r>
            <a:r>
              <a:rPr lang="fr-FR" dirty="0" err="1">
                <a:sym typeface="Wingdings" panose="05000000000000000000" pitchFamily="2" charset="2"/>
              </a:rPr>
              <a:t>Clipping</a:t>
            </a:r>
            <a:r>
              <a:rPr lang="fr-FR" dirty="0">
                <a:sym typeface="Wingdings" panose="05000000000000000000" pitchFamily="2" charset="2"/>
              </a:rPr>
              <a:t>  Clip rectangle size.</a:t>
            </a:r>
            <a:endParaRPr lang="fr-FR" dirty="0"/>
          </a:p>
          <a:p>
            <a:pPr lvl="1"/>
            <a:r>
              <a:rPr lang="fr-FR" dirty="0"/>
              <a:t>Cliquer sur ‘</a:t>
            </a:r>
            <a:r>
              <a:rPr lang="fr-FR" dirty="0" err="1"/>
              <a:t>apply</a:t>
            </a:r>
            <a:r>
              <a:rPr lang="fr-FR" dirty="0"/>
              <a:t>’. </a:t>
            </a:r>
          </a:p>
          <a:p>
            <a:pPr lvl="1"/>
            <a:r>
              <a:rPr lang="fr-FR" u="sng" dirty="0"/>
              <a:t>Note</a:t>
            </a:r>
            <a:r>
              <a:rPr lang="fr-FR" dirty="0"/>
              <a:t> : A la fin de la reconstruction, il est normal que la volume ne s’affiche pas automatiquement</a:t>
            </a:r>
          </a:p>
        </p:txBody>
      </p:sp>
      <p:sp>
        <p:nvSpPr>
          <p:cNvPr id="7" name="Rectangle 6"/>
          <p:cNvSpPr/>
          <p:nvPr/>
        </p:nvSpPr>
        <p:spPr>
          <a:xfrm>
            <a:off x="5291203" y="3160170"/>
            <a:ext cx="3534745" cy="629952"/>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Espace réservé du numéro de diapositive 1"/>
          <p:cNvSpPr>
            <a:spLocks noGrp="1"/>
          </p:cNvSpPr>
          <p:nvPr>
            <p:ph type="sldNum" sz="quarter" idx="12"/>
          </p:nvPr>
        </p:nvSpPr>
        <p:spPr/>
        <p:txBody>
          <a:bodyPr/>
          <a:lstStyle/>
          <a:p>
            <a:fld id="{10522D5D-170D-4D85-833E-DF658BD1E8D1}" type="slidenum">
              <a:rPr lang="fr-FR" smtClean="0"/>
              <a:t>49</a:t>
            </a:fld>
            <a:endParaRPr lang="fr-FR"/>
          </a:p>
        </p:txBody>
      </p:sp>
      <p:sp>
        <p:nvSpPr>
          <p:cNvPr id="11" name="Rectangle 10"/>
          <p:cNvSpPr/>
          <p:nvPr/>
        </p:nvSpPr>
        <p:spPr>
          <a:xfrm>
            <a:off x="9615441" y="1008159"/>
            <a:ext cx="1463376" cy="1629024"/>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Rectangle 11">
            <a:extLst>
              <a:ext uri="{FF2B5EF4-FFF2-40B4-BE49-F238E27FC236}">
                <a16:creationId xmlns:a16="http://schemas.microsoft.com/office/drawing/2014/main" id="{8219D7E3-3E48-485F-9939-7DCECF6BF8A5}"/>
              </a:ext>
            </a:extLst>
          </p:cNvPr>
          <p:cNvSpPr/>
          <p:nvPr/>
        </p:nvSpPr>
        <p:spPr>
          <a:xfrm>
            <a:off x="9874022" y="1152939"/>
            <a:ext cx="1204795" cy="133847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TextBox 7">
            <a:extLst>
              <a:ext uri="{FF2B5EF4-FFF2-40B4-BE49-F238E27FC236}">
                <a16:creationId xmlns:a16="http://schemas.microsoft.com/office/drawing/2014/main" id="{DEE3463C-7AFF-4637-AD46-3D358598E6CD}"/>
              </a:ext>
            </a:extLst>
          </p:cNvPr>
          <p:cNvSpPr txBox="1"/>
          <p:nvPr/>
        </p:nvSpPr>
        <p:spPr>
          <a:xfrm>
            <a:off x="9569368" y="946234"/>
            <a:ext cx="511198" cy="553998"/>
          </a:xfrm>
          <a:prstGeom prst="rect">
            <a:avLst/>
          </a:prstGeom>
          <a:noFill/>
        </p:spPr>
        <p:txBody>
          <a:bodyPr wrap="square" rtlCol="0">
            <a:spAutoFit/>
          </a:bodyPr>
          <a:lstStyle/>
          <a:p>
            <a:r>
              <a:rPr lang="fr-FR" sz="3000" b="1" dirty="0">
                <a:solidFill>
                  <a:srgbClr val="FF0000"/>
                </a:solidFill>
              </a:rPr>
              <a:t>1</a:t>
            </a:r>
          </a:p>
        </p:txBody>
      </p:sp>
      <p:sp>
        <p:nvSpPr>
          <p:cNvPr id="14" name="TextBox 13">
            <a:extLst>
              <a:ext uri="{FF2B5EF4-FFF2-40B4-BE49-F238E27FC236}">
                <a16:creationId xmlns:a16="http://schemas.microsoft.com/office/drawing/2014/main" id="{830D1043-5F54-4ECD-903F-43CA7CA4D0B5}"/>
              </a:ext>
            </a:extLst>
          </p:cNvPr>
          <p:cNvSpPr txBox="1"/>
          <p:nvPr/>
        </p:nvSpPr>
        <p:spPr>
          <a:xfrm>
            <a:off x="9840197" y="1091014"/>
            <a:ext cx="511198" cy="553998"/>
          </a:xfrm>
          <a:prstGeom prst="rect">
            <a:avLst/>
          </a:prstGeom>
          <a:noFill/>
        </p:spPr>
        <p:txBody>
          <a:bodyPr wrap="square" rtlCol="0">
            <a:spAutoFit/>
          </a:bodyPr>
          <a:lstStyle/>
          <a:p>
            <a:r>
              <a:rPr lang="fr-FR" sz="3000" b="1" dirty="0">
                <a:solidFill>
                  <a:srgbClr val="FF0000"/>
                </a:solidFill>
              </a:rPr>
              <a:t>2</a:t>
            </a:r>
          </a:p>
        </p:txBody>
      </p:sp>
      <p:sp>
        <p:nvSpPr>
          <p:cNvPr id="15" name="Rectangle 14">
            <a:extLst>
              <a:ext uri="{FF2B5EF4-FFF2-40B4-BE49-F238E27FC236}">
                <a16:creationId xmlns:a16="http://schemas.microsoft.com/office/drawing/2014/main" id="{ED661210-B898-4B4B-927D-03198AE3D459}"/>
              </a:ext>
            </a:extLst>
          </p:cNvPr>
          <p:cNvSpPr/>
          <p:nvPr/>
        </p:nvSpPr>
        <p:spPr>
          <a:xfrm>
            <a:off x="5389314" y="4773949"/>
            <a:ext cx="1939139" cy="27513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7" name="Straight Arrow Connector 16">
            <a:extLst>
              <a:ext uri="{FF2B5EF4-FFF2-40B4-BE49-F238E27FC236}">
                <a16:creationId xmlns:a16="http://schemas.microsoft.com/office/drawing/2014/main" id="{8DBF1859-F34D-4277-BCB5-90D179AF604F}"/>
              </a:ext>
            </a:extLst>
          </p:cNvPr>
          <p:cNvCxnSpPr>
            <a:cxnSpLocks/>
          </p:cNvCxnSpPr>
          <p:nvPr/>
        </p:nvCxnSpPr>
        <p:spPr>
          <a:xfrm>
            <a:off x="4514698" y="3014016"/>
            <a:ext cx="776505" cy="175993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20B178F1-2F90-4A79-A2AC-91394B14CF5C}"/>
              </a:ext>
            </a:extLst>
          </p:cNvPr>
          <p:cNvCxnSpPr>
            <a:cxnSpLocks/>
          </p:cNvCxnSpPr>
          <p:nvPr/>
        </p:nvCxnSpPr>
        <p:spPr>
          <a:xfrm flipH="1" flipV="1">
            <a:off x="9874023" y="2491409"/>
            <a:ext cx="206543" cy="1045215"/>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2A00FFD4-CFA1-4FFE-BB79-885096CCADD0}"/>
              </a:ext>
            </a:extLst>
          </p:cNvPr>
          <p:cNvSpPr txBox="1"/>
          <p:nvPr/>
        </p:nvSpPr>
        <p:spPr>
          <a:xfrm>
            <a:off x="9301316" y="3536624"/>
            <a:ext cx="1323919" cy="477054"/>
          </a:xfrm>
          <a:prstGeom prst="rect">
            <a:avLst/>
          </a:prstGeom>
          <a:noFill/>
          <a:ln>
            <a:solidFill>
              <a:srgbClr val="00B0F0"/>
            </a:solidFill>
          </a:ln>
        </p:spPr>
        <p:txBody>
          <a:bodyPr wrap="square" rtlCol="0">
            <a:spAutoFit/>
          </a:bodyPr>
          <a:lstStyle/>
          <a:p>
            <a:r>
              <a:rPr lang="fr-FR" sz="2500" b="1" dirty="0">
                <a:solidFill>
                  <a:srgbClr val="FF0000"/>
                </a:solidFill>
              </a:rPr>
              <a:t>Point A</a:t>
            </a:r>
          </a:p>
        </p:txBody>
      </p:sp>
      <p:cxnSp>
        <p:nvCxnSpPr>
          <p:cNvPr id="25" name="Straight Arrow Connector 24">
            <a:extLst>
              <a:ext uri="{FF2B5EF4-FFF2-40B4-BE49-F238E27FC236}">
                <a16:creationId xmlns:a16="http://schemas.microsoft.com/office/drawing/2014/main" id="{0A4FCE0A-212E-454F-B248-85334B3771CA}"/>
              </a:ext>
            </a:extLst>
          </p:cNvPr>
          <p:cNvCxnSpPr>
            <a:cxnSpLocks/>
          </p:cNvCxnSpPr>
          <p:nvPr/>
        </p:nvCxnSpPr>
        <p:spPr>
          <a:xfrm flipH="1" flipV="1">
            <a:off x="11016336" y="1152939"/>
            <a:ext cx="460715" cy="2383686"/>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2DC95395-DBAF-46E4-BD8D-11892D8A607B}"/>
              </a:ext>
            </a:extLst>
          </p:cNvPr>
          <p:cNvSpPr txBox="1"/>
          <p:nvPr/>
        </p:nvSpPr>
        <p:spPr>
          <a:xfrm>
            <a:off x="10697800" y="3536624"/>
            <a:ext cx="1323919" cy="477054"/>
          </a:xfrm>
          <a:prstGeom prst="rect">
            <a:avLst/>
          </a:prstGeom>
          <a:noFill/>
          <a:ln>
            <a:solidFill>
              <a:srgbClr val="00B0F0"/>
            </a:solidFill>
          </a:ln>
        </p:spPr>
        <p:txBody>
          <a:bodyPr wrap="square" rtlCol="0">
            <a:spAutoFit/>
          </a:bodyPr>
          <a:lstStyle/>
          <a:p>
            <a:r>
              <a:rPr lang="fr-FR" sz="2500" b="1" dirty="0">
                <a:solidFill>
                  <a:srgbClr val="FF0000"/>
                </a:solidFill>
              </a:rPr>
              <a:t>Point B</a:t>
            </a:r>
          </a:p>
        </p:txBody>
      </p:sp>
      <p:cxnSp>
        <p:nvCxnSpPr>
          <p:cNvPr id="30" name="Straight Arrow Connector 29">
            <a:extLst>
              <a:ext uri="{FF2B5EF4-FFF2-40B4-BE49-F238E27FC236}">
                <a16:creationId xmlns:a16="http://schemas.microsoft.com/office/drawing/2014/main" id="{A24F0BC2-0DCB-4085-B209-405DA0A1F172}"/>
              </a:ext>
            </a:extLst>
          </p:cNvPr>
          <p:cNvCxnSpPr>
            <a:cxnSpLocks/>
            <a:endCxn id="7" idx="1"/>
          </p:cNvCxnSpPr>
          <p:nvPr/>
        </p:nvCxnSpPr>
        <p:spPr>
          <a:xfrm flipV="1">
            <a:off x="4394854" y="3475146"/>
            <a:ext cx="896349" cy="2842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89087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500848" y="0"/>
            <a:ext cx="10515600" cy="1325563"/>
          </a:xfrm>
        </p:spPr>
        <p:txBody>
          <a:bodyPr/>
          <a:lstStyle/>
          <a:p>
            <a:r>
              <a:rPr lang="fr-FR" dirty="0"/>
              <a:t>Avant toute chose</a:t>
            </a:r>
          </a:p>
        </p:txBody>
      </p:sp>
      <p:sp>
        <p:nvSpPr>
          <p:cNvPr id="3" name="Espace réservé du contenu 2"/>
          <p:cNvSpPr>
            <a:spLocks noGrp="1"/>
          </p:cNvSpPr>
          <p:nvPr>
            <p:ph idx="1"/>
          </p:nvPr>
        </p:nvSpPr>
        <p:spPr>
          <a:xfrm>
            <a:off x="630821" y="1381742"/>
            <a:ext cx="7279105" cy="5476258"/>
          </a:xfrm>
        </p:spPr>
        <p:txBody>
          <a:bodyPr>
            <a:normAutofit/>
          </a:bodyPr>
          <a:lstStyle/>
          <a:p>
            <a:r>
              <a:rPr lang="fr-FR" dirty="0"/>
              <a:t>Quitter Kaspersky, qui bloque le </a:t>
            </a:r>
            <a:r>
              <a:rPr lang="fr-FR" dirty="0" err="1"/>
              <a:t>stream</a:t>
            </a:r>
            <a:r>
              <a:rPr lang="fr-FR" dirty="0"/>
              <a:t> du flux vidéo de l’échographe</a:t>
            </a:r>
          </a:p>
          <a:p>
            <a:endParaRPr lang="fr-FR" dirty="0"/>
          </a:p>
          <a:p>
            <a:r>
              <a:rPr lang="fr-FR" dirty="0">
                <a:solidFill>
                  <a:srgbClr val="FF0000"/>
                </a:solidFill>
              </a:rPr>
              <a:t>Brancher le frame </a:t>
            </a:r>
            <a:r>
              <a:rPr lang="fr-FR" dirty="0" err="1">
                <a:solidFill>
                  <a:srgbClr val="FF0000"/>
                </a:solidFill>
              </a:rPr>
              <a:t>grabber</a:t>
            </a:r>
            <a:r>
              <a:rPr lang="fr-FR" dirty="0">
                <a:solidFill>
                  <a:srgbClr val="FF0000"/>
                </a:solidFill>
              </a:rPr>
              <a:t> CAM LINK 4K et les caméras </a:t>
            </a:r>
            <a:r>
              <a:rPr lang="fr-FR" dirty="0" err="1">
                <a:solidFill>
                  <a:srgbClr val="FF0000"/>
                </a:solidFill>
              </a:rPr>
              <a:t>Optitrack</a:t>
            </a:r>
            <a:r>
              <a:rPr lang="fr-FR" dirty="0">
                <a:solidFill>
                  <a:srgbClr val="FF0000"/>
                </a:solidFill>
              </a:rPr>
              <a:t> sur des prises USB 3.0 (prises bleues)</a:t>
            </a:r>
          </a:p>
          <a:p>
            <a:r>
              <a:rPr lang="fr-FR" u="sng" dirty="0"/>
              <a:t>Bug possible lié au câble RCA de synchronisation des </a:t>
            </a:r>
            <a:r>
              <a:rPr lang="fr-FR" u="sng" dirty="0" err="1"/>
              <a:t>Optihub</a:t>
            </a:r>
            <a:r>
              <a:rPr lang="fr-FR" dirty="0"/>
              <a:t>: seulement la moitié des caméras sont reconnues OU au lieu d’être numérotées de 1 à 11, les caméras sont numérotées de 1 à 6 avec des doublons. Si c’est le cas essayer d’ajuster le câble RCA.</a:t>
            </a:r>
          </a:p>
          <a:p>
            <a:endParaRPr lang="fr-FR" dirty="0">
              <a:solidFill>
                <a:srgbClr val="FF0000"/>
              </a:solidFill>
            </a:endParaRPr>
          </a:p>
          <a:p>
            <a:endParaRPr lang="fr-FR" dirty="0">
              <a:solidFill>
                <a:srgbClr val="FF0000"/>
              </a:solidFill>
            </a:endParaRPr>
          </a:p>
          <a:p>
            <a:endParaRPr lang="fr-FR" dirty="0">
              <a:solidFill>
                <a:srgbClr val="FF0000"/>
              </a:solidFill>
            </a:endParaRPr>
          </a:p>
        </p:txBody>
      </p:sp>
      <p:pic>
        <p:nvPicPr>
          <p:cNvPr id="4" name="Imag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a:off x="8006345" y="735078"/>
            <a:ext cx="4049295" cy="3036971"/>
          </a:xfrm>
          <a:prstGeom prst="rect">
            <a:avLst/>
          </a:prstGeom>
        </p:spPr>
      </p:pic>
      <p:sp>
        <p:nvSpPr>
          <p:cNvPr id="5" name="Espace réservé du numéro de diapositive 4"/>
          <p:cNvSpPr>
            <a:spLocks noGrp="1"/>
          </p:cNvSpPr>
          <p:nvPr>
            <p:ph type="sldNum" sz="quarter" idx="12"/>
          </p:nvPr>
        </p:nvSpPr>
        <p:spPr/>
        <p:txBody>
          <a:bodyPr/>
          <a:lstStyle/>
          <a:p>
            <a:fld id="{10522D5D-170D-4D85-833E-DF658BD1E8D1}" type="slidenum">
              <a:rPr lang="fr-FR" smtClean="0"/>
              <a:t>5</a:t>
            </a:fld>
            <a:endParaRPr lang="fr-FR"/>
          </a:p>
        </p:txBody>
      </p:sp>
    </p:spTree>
    <p:extLst>
      <p:ext uri="{BB962C8B-B14F-4D97-AF65-F5344CB8AC3E}">
        <p14:creationId xmlns:p14="http://schemas.microsoft.com/office/powerpoint/2010/main" val="355540115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308114" y="133004"/>
            <a:ext cx="5085522" cy="6119783"/>
          </a:xfrm>
        </p:spPr>
        <p:txBody>
          <a:bodyPr>
            <a:normAutofit/>
          </a:bodyPr>
          <a:lstStyle/>
          <a:p>
            <a:r>
              <a:rPr lang="fr-FR" dirty="0"/>
              <a:t>Retourner dans le module ‘data’, et aller dans l’onglet ‘</a:t>
            </a:r>
            <a:r>
              <a:rPr lang="fr-FR" dirty="0" err="1"/>
              <a:t>Subject</a:t>
            </a:r>
            <a:r>
              <a:rPr lang="fr-FR" dirty="0"/>
              <a:t> </a:t>
            </a:r>
            <a:r>
              <a:rPr lang="fr-FR" dirty="0" err="1"/>
              <a:t>hierarchy</a:t>
            </a:r>
            <a:r>
              <a:rPr lang="fr-FR" dirty="0"/>
              <a:t>’.</a:t>
            </a:r>
          </a:p>
          <a:p>
            <a:endParaRPr lang="fr-FR" dirty="0"/>
          </a:p>
          <a:p>
            <a:r>
              <a:rPr lang="fr-FR" dirty="0"/>
              <a:t>Afficher le volume : </a:t>
            </a:r>
          </a:p>
          <a:p>
            <a:pPr lvl="1"/>
            <a:r>
              <a:rPr lang="fr-FR" dirty="0"/>
              <a:t>Clic gauche sur l’œil permet de l’afficher dans la fenêtre rouge</a:t>
            </a:r>
          </a:p>
          <a:p>
            <a:pPr lvl="1"/>
            <a:r>
              <a:rPr lang="fr-FR" dirty="0"/>
              <a:t>Changer la vue ‘reformat’ par ‘Sagittal’ dans la fenêtre rouge </a:t>
            </a:r>
          </a:p>
          <a:p>
            <a:pPr lvl="1"/>
            <a:r>
              <a:rPr lang="fr-FR" dirty="0"/>
              <a:t>Le volume peut aussi être visualisé selon les 2 autres coupes dans les fenêtres verte et jaune, choisir alors ‘axial’ et ‘coronal’ </a:t>
            </a:r>
          </a:p>
          <a:p>
            <a:endParaRPr lang="fr-FR" dirty="0"/>
          </a:p>
        </p:txBody>
      </p:sp>
      <p:pic>
        <p:nvPicPr>
          <p:cNvPr id="4" name="Picture 3">
            <a:extLst>
              <a:ext uri="{FF2B5EF4-FFF2-40B4-BE49-F238E27FC236}">
                <a16:creationId xmlns:a16="http://schemas.microsoft.com/office/drawing/2014/main" id="{78A0AC77-D649-461A-878E-06256DBE920D}"/>
              </a:ext>
            </a:extLst>
          </p:cNvPr>
          <p:cNvPicPr>
            <a:picLocks noChangeAspect="1"/>
          </p:cNvPicPr>
          <p:nvPr/>
        </p:nvPicPr>
        <p:blipFill>
          <a:blip r:embed="rId2"/>
          <a:stretch>
            <a:fillRect/>
          </a:stretch>
        </p:blipFill>
        <p:spPr>
          <a:xfrm>
            <a:off x="5846618" y="80573"/>
            <a:ext cx="4544595" cy="3308465"/>
          </a:xfrm>
          <a:prstGeom prst="rect">
            <a:avLst/>
          </a:prstGeom>
        </p:spPr>
      </p:pic>
      <p:sp>
        <p:nvSpPr>
          <p:cNvPr id="6" name="Rectangle 5">
            <a:extLst>
              <a:ext uri="{FF2B5EF4-FFF2-40B4-BE49-F238E27FC236}">
                <a16:creationId xmlns:a16="http://schemas.microsoft.com/office/drawing/2014/main" id="{A77EF5E1-5851-4B15-9100-2E7ADF88EEB4}"/>
              </a:ext>
            </a:extLst>
          </p:cNvPr>
          <p:cNvSpPr/>
          <p:nvPr/>
        </p:nvSpPr>
        <p:spPr>
          <a:xfrm>
            <a:off x="6652257" y="375323"/>
            <a:ext cx="2537643" cy="343401"/>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a:extLst>
              <a:ext uri="{FF2B5EF4-FFF2-40B4-BE49-F238E27FC236}">
                <a16:creationId xmlns:a16="http://schemas.microsoft.com/office/drawing/2014/main" id="{1A244AD1-517B-4B16-965E-EB9144739AD3}"/>
              </a:ext>
            </a:extLst>
          </p:cNvPr>
          <p:cNvSpPr/>
          <p:nvPr/>
        </p:nvSpPr>
        <p:spPr>
          <a:xfrm>
            <a:off x="5846618" y="2778800"/>
            <a:ext cx="1046922" cy="343401"/>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Rectangle 9">
            <a:extLst>
              <a:ext uri="{FF2B5EF4-FFF2-40B4-BE49-F238E27FC236}">
                <a16:creationId xmlns:a16="http://schemas.microsoft.com/office/drawing/2014/main" id="{705E7104-5677-4362-A5F1-C5720ECBE989}"/>
              </a:ext>
            </a:extLst>
          </p:cNvPr>
          <p:cNvSpPr/>
          <p:nvPr/>
        </p:nvSpPr>
        <p:spPr>
          <a:xfrm>
            <a:off x="9477363" y="2750237"/>
            <a:ext cx="315154" cy="343401"/>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Espace réservé du numéro de diapositive 1"/>
          <p:cNvSpPr>
            <a:spLocks noGrp="1"/>
          </p:cNvSpPr>
          <p:nvPr>
            <p:ph type="sldNum" sz="quarter" idx="12"/>
          </p:nvPr>
        </p:nvSpPr>
        <p:spPr/>
        <p:txBody>
          <a:bodyPr/>
          <a:lstStyle/>
          <a:p>
            <a:fld id="{10522D5D-170D-4D85-833E-DF658BD1E8D1}" type="slidenum">
              <a:rPr lang="fr-FR" smtClean="0"/>
              <a:t>50</a:t>
            </a:fld>
            <a:endParaRPr lang="fr-FR"/>
          </a:p>
        </p:txBody>
      </p:sp>
      <p:pic>
        <p:nvPicPr>
          <p:cNvPr id="7" name="Image 6"/>
          <p:cNvPicPr>
            <a:picLocks noChangeAspect="1"/>
          </p:cNvPicPr>
          <p:nvPr/>
        </p:nvPicPr>
        <p:blipFill>
          <a:blip r:embed="rId3"/>
          <a:stretch>
            <a:fillRect/>
          </a:stretch>
        </p:blipFill>
        <p:spPr>
          <a:xfrm>
            <a:off x="5619404" y="3287161"/>
            <a:ext cx="6572596" cy="3532771"/>
          </a:xfrm>
          <a:prstGeom prst="rect">
            <a:avLst/>
          </a:prstGeom>
        </p:spPr>
      </p:pic>
      <p:sp>
        <p:nvSpPr>
          <p:cNvPr id="12" name="Rectangle 11">
            <a:extLst>
              <a:ext uri="{FF2B5EF4-FFF2-40B4-BE49-F238E27FC236}">
                <a16:creationId xmlns:a16="http://schemas.microsoft.com/office/drawing/2014/main" id="{1A244AD1-517B-4B16-965E-EB9144739AD3}"/>
              </a:ext>
            </a:extLst>
          </p:cNvPr>
          <p:cNvSpPr/>
          <p:nvPr/>
        </p:nvSpPr>
        <p:spPr>
          <a:xfrm>
            <a:off x="8565155" y="3676106"/>
            <a:ext cx="1826058" cy="249206"/>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Rectangle 12">
            <a:extLst>
              <a:ext uri="{FF2B5EF4-FFF2-40B4-BE49-F238E27FC236}">
                <a16:creationId xmlns:a16="http://schemas.microsoft.com/office/drawing/2014/main" id="{1A244AD1-517B-4B16-965E-EB9144739AD3}"/>
              </a:ext>
            </a:extLst>
          </p:cNvPr>
          <p:cNvSpPr/>
          <p:nvPr/>
        </p:nvSpPr>
        <p:spPr>
          <a:xfrm>
            <a:off x="8610600" y="5123416"/>
            <a:ext cx="1826058" cy="249206"/>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Rectangle 13">
            <a:extLst>
              <a:ext uri="{FF2B5EF4-FFF2-40B4-BE49-F238E27FC236}">
                <a16:creationId xmlns:a16="http://schemas.microsoft.com/office/drawing/2014/main" id="{1A244AD1-517B-4B16-965E-EB9144739AD3}"/>
              </a:ext>
            </a:extLst>
          </p:cNvPr>
          <p:cNvSpPr/>
          <p:nvPr/>
        </p:nvSpPr>
        <p:spPr>
          <a:xfrm>
            <a:off x="10401300" y="5123416"/>
            <a:ext cx="1826058" cy="249206"/>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72275210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274863" y="294180"/>
            <a:ext cx="5085522" cy="6119783"/>
          </a:xfrm>
        </p:spPr>
        <p:txBody>
          <a:bodyPr>
            <a:normAutofit fontScale="92500" lnSpcReduction="10000"/>
          </a:bodyPr>
          <a:lstStyle/>
          <a:p>
            <a:r>
              <a:rPr lang="fr-FR" dirty="0"/>
              <a:t>Pour une visualisation 3D du volume, clic droit sur l’</a:t>
            </a:r>
            <a:r>
              <a:rPr lang="fr-FR" dirty="0" err="1"/>
              <a:t>oeil</a:t>
            </a:r>
            <a:r>
              <a:rPr lang="fr-FR" dirty="0"/>
              <a:t> et sélectionner ‘show in 3D </a:t>
            </a:r>
            <a:r>
              <a:rPr lang="fr-FR" dirty="0" err="1"/>
              <a:t>views</a:t>
            </a:r>
            <a:r>
              <a:rPr lang="fr-FR" dirty="0"/>
              <a:t> as volume </a:t>
            </a:r>
            <a:r>
              <a:rPr lang="fr-FR" dirty="0" err="1"/>
              <a:t>rendering</a:t>
            </a:r>
            <a:r>
              <a:rPr lang="fr-FR" dirty="0"/>
              <a:t>’</a:t>
            </a:r>
          </a:p>
          <a:p>
            <a:r>
              <a:rPr lang="fr-FR" dirty="0"/>
              <a:t>Si le volume apparaît noir solide dans la fenêtre 3D, clic droit sur l’œil puis ‘volume rendering options’ ou aller dans le module ‘volume rendering’ pour changer les paramètres de visualisation du volume. </a:t>
            </a:r>
          </a:p>
          <a:p>
            <a:r>
              <a:rPr lang="fr-FR" dirty="0"/>
              <a:t>Seulement s’il y a un défaut d’affichage, sélectionner le </a:t>
            </a:r>
            <a:r>
              <a:rPr lang="fr-FR" dirty="0" err="1"/>
              <a:t>preset</a:t>
            </a:r>
            <a:r>
              <a:rPr lang="fr-FR" dirty="0"/>
              <a:t> ‘MR-Default’</a:t>
            </a:r>
          </a:p>
          <a:p>
            <a:r>
              <a:rPr lang="fr-FR" dirty="0"/>
              <a:t>Essayer de faire varier le shift pour améliorer le rendu. </a:t>
            </a:r>
          </a:p>
        </p:txBody>
      </p:sp>
      <p:sp>
        <p:nvSpPr>
          <p:cNvPr id="2" name="Espace réservé du numéro de diapositive 1"/>
          <p:cNvSpPr>
            <a:spLocks noGrp="1"/>
          </p:cNvSpPr>
          <p:nvPr>
            <p:ph type="sldNum" sz="quarter" idx="12"/>
          </p:nvPr>
        </p:nvSpPr>
        <p:spPr/>
        <p:txBody>
          <a:bodyPr/>
          <a:lstStyle/>
          <a:p>
            <a:fld id="{10522D5D-170D-4D85-833E-DF658BD1E8D1}" type="slidenum">
              <a:rPr lang="fr-FR" smtClean="0"/>
              <a:t>51</a:t>
            </a:fld>
            <a:endParaRPr lang="fr-FR"/>
          </a:p>
        </p:txBody>
      </p:sp>
      <p:pic>
        <p:nvPicPr>
          <p:cNvPr id="5" name="Image 4"/>
          <p:cNvPicPr>
            <a:picLocks noChangeAspect="1"/>
          </p:cNvPicPr>
          <p:nvPr/>
        </p:nvPicPr>
        <p:blipFill rotWithShape="1">
          <a:blip r:embed="rId2"/>
          <a:srcRect r="54693" b="40806"/>
          <a:stretch/>
        </p:blipFill>
        <p:spPr>
          <a:xfrm>
            <a:off x="5784271" y="198929"/>
            <a:ext cx="3594344" cy="2524125"/>
          </a:xfrm>
          <a:prstGeom prst="rect">
            <a:avLst/>
          </a:prstGeom>
        </p:spPr>
      </p:pic>
      <p:sp>
        <p:nvSpPr>
          <p:cNvPr id="9" name="Rectangle 8">
            <a:extLst>
              <a:ext uri="{FF2B5EF4-FFF2-40B4-BE49-F238E27FC236}">
                <a16:creationId xmlns:a16="http://schemas.microsoft.com/office/drawing/2014/main" id="{1A244AD1-517B-4B16-965E-EB9144739AD3}"/>
              </a:ext>
            </a:extLst>
          </p:cNvPr>
          <p:cNvSpPr/>
          <p:nvPr/>
        </p:nvSpPr>
        <p:spPr>
          <a:xfrm>
            <a:off x="5749517" y="1920763"/>
            <a:ext cx="3629097" cy="473302"/>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Rectangle 10">
            <a:extLst>
              <a:ext uri="{FF2B5EF4-FFF2-40B4-BE49-F238E27FC236}">
                <a16:creationId xmlns:a16="http://schemas.microsoft.com/office/drawing/2014/main" id="{1A244AD1-517B-4B16-965E-EB9144739AD3}"/>
              </a:ext>
            </a:extLst>
          </p:cNvPr>
          <p:cNvSpPr/>
          <p:nvPr/>
        </p:nvSpPr>
        <p:spPr>
          <a:xfrm>
            <a:off x="6758247" y="428004"/>
            <a:ext cx="742840" cy="234225"/>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2" name="Image 11"/>
          <p:cNvPicPr>
            <a:picLocks noChangeAspect="1"/>
          </p:cNvPicPr>
          <p:nvPr/>
        </p:nvPicPr>
        <p:blipFill>
          <a:blip r:embed="rId3"/>
          <a:stretch>
            <a:fillRect/>
          </a:stretch>
        </p:blipFill>
        <p:spPr>
          <a:xfrm>
            <a:off x="5561214" y="2920885"/>
            <a:ext cx="6391563" cy="3435465"/>
          </a:xfrm>
          <a:prstGeom prst="rect">
            <a:avLst/>
          </a:prstGeom>
        </p:spPr>
      </p:pic>
    </p:spTree>
    <p:extLst>
      <p:ext uri="{BB962C8B-B14F-4D97-AF65-F5344CB8AC3E}">
        <p14:creationId xmlns:p14="http://schemas.microsoft.com/office/powerpoint/2010/main" val="282438766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E86554D-C8C1-4B2A-8EB4-2A9CD4578FD7}"/>
              </a:ext>
            </a:extLst>
          </p:cNvPr>
          <p:cNvSpPr>
            <a:spLocks noGrp="1"/>
          </p:cNvSpPr>
          <p:nvPr>
            <p:ph idx="1"/>
          </p:nvPr>
        </p:nvSpPr>
        <p:spPr>
          <a:xfrm>
            <a:off x="274320" y="207818"/>
            <a:ext cx="11732150" cy="5969145"/>
          </a:xfrm>
        </p:spPr>
        <p:txBody>
          <a:bodyPr>
            <a:normAutofit/>
          </a:bodyPr>
          <a:lstStyle/>
          <a:p>
            <a:pPr marL="0" indent="0">
              <a:buNone/>
            </a:pPr>
            <a:r>
              <a:rPr lang="fr-FR" sz="4000" b="1" dirty="0"/>
              <a:t>SAUVEGARDE DES DONNEES</a:t>
            </a:r>
          </a:p>
          <a:p>
            <a:pPr>
              <a:buFontTx/>
              <a:buChar char="-"/>
            </a:pPr>
            <a:r>
              <a:rPr lang="fr-FR" sz="1800" dirty="0"/>
              <a:t>Cliquer sur « </a:t>
            </a:r>
            <a:r>
              <a:rPr lang="fr-FR" sz="1800" dirty="0" err="1"/>
              <a:t>save</a:t>
            </a:r>
            <a:r>
              <a:rPr lang="fr-FR" sz="1800" dirty="0"/>
              <a:t> »</a:t>
            </a:r>
          </a:p>
          <a:p>
            <a:pPr>
              <a:buFontTx/>
              <a:buChar char="-"/>
            </a:pPr>
            <a:r>
              <a:rPr lang="fr-FR" sz="1800" dirty="0"/>
              <a:t>Cocher tous les éléments </a:t>
            </a:r>
          </a:p>
          <a:p>
            <a:pPr>
              <a:buFontTx/>
              <a:buChar char="-"/>
            </a:pPr>
            <a:r>
              <a:rPr lang="fr-FR" sz="1800" b="1" dirty="0"/>
              <a:t>Choisir le dossier pour enregistrer les éléments ‘Change directory for </a:t>
            </a:r>
            <a:r>
              <a:rPr lang="fr-FR" sz="1800" b="1" dirty="0" err="1"/>
              <a:t>selected</a:t>
            </a:r>
            <a:r>
              <a:rPr lang="fr-FR" sz="1800" b="1" dirty="0"/>
              <a:t> files’, par exemple ‘acquis_1’.</a:t>
            </a:r>
          </a:p>
          <a:p>
            <a:pPr>
              <a:buFontTx/>
              <a:buChar char="-"/>
            </a:pPr>
            <a:r>
              <a:rPr lang="fr-FR" sz="1800" dirty="0"/>
              <a:t>Pour gagner du temps lors de la sauvegarde, il est possible de décocher l’option de compression automatique des données. Attention, les données seront de ce fait assez lourdes.</a:t>
            </a:r>
            <a:endParaRPr lang="fr-FR" sz="1800" b="1" dirty="0"/>
          </a:p>
          <a:p>
            <a:pPr>
              <a:buFontTx/>
              <a:buChar char="-"/>
            </a:pPr>
            <a:r>
              <a:rPr lang="fr-FR" sz="1800" dirty="0"/>
              <a:t>Cliquer sur ‘Save’</a:t>
            </a:r>
          </a:p>
          <a:p>
            <a:pPr>
              <a:buFontTx/>
              <a:buChar char="-"/>
            </a:pPr>
            <a:r>
              <a:rPr lang="fr-FR" sz="1800" dirty="0"/>
              <a:t>Attendre, cette étape peut prendre une ou deux minutes</a:t>
            </a:r>
          </a:p>
          <a:p>
            <a:endParaRPr lang="fr-FR" sz="1800" dirty="0"/>
          </a:p>
          <a:p>
            <a:endParaRPr lang="fr-FR" sz="2400" dirty="0"/>
          </a:p>
          <a:p>
            <a:endParaRPr lang="fr-FR" sz="2400" dirty="0"/>
          </a:p>
          <a:p>
            <a:endParaRPr lang="fr-FR" sz="2400" dirty="0"/>
          </a:p>
          <a:p>
            <a:endParaRPr lang="fr-FR" sz="2400" dirty="0"/>
          </a:p>
          <a:p>
            <a:pPr marL="0" indent="0">
              <a:buNone/>
            </a:pPr>
            <a:endParaRPr lang="fr-FR" sz="2400" dirty="0"/>
          </a:p>
          <a:p>
            <a:pPr>
              <a:buFontTx/>
              <a:buChar char="-"/>
            </a:pPr>
            <a:endParaRPr lang="fr-FR" sz="2500" dirty="0"/>
          </a:p>
        </p:txBody>
      </p:sp>
      <p:sp>
        <p:nvSpPr>
          <p:cNvPr id="4" name="Espace réservé du numéro de diapositive 3"/>
          <p:cNvSpPr>
            <a:spLocks noGrp="1"/>
          </p:cNvSpPr>
          <p:nvPr>
            <p:ph type="sldNum" sz="quarter" idx="12"/>
          </p:nvPr>
        </p:nvSpPr>
        <p:spPr/>
        <p:txBody>
          <a:bodyPr/>
          <a:lstStyle/>
          <a:p>
            <a:fld id="{10522D5D-170D-4D85-833E-DF658BD1E8D1}" type="slidenum">
              <a:rPr lang="fr-FR" smtClean="0"/>
              <a:t>52</a:t>
            </a:fld>
            <a:endParaRPr lang="fr-FR"/>
          </a:p>
        </p:txBody>
      </p:sp>
      <p:pic>
        <p:nvPicPr>
          <p:cNvPr id="7" name="Picture 6">
            <a:extLst>
              <a:ext uri="{FF2B5EF4-FFF2-40B4-BE49-F238E27FC236}">
                <a16:creationId xmlns:a16="http://schemas.microsoft.com/office/drawing/2014/main" id="{FD8BB8B7-B0D8-49E1-B0CA-21F8450D49D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1719" y="3413468"/>
            <a:ext cx="9488561" cy="3444532"/>
          </a:xfrm>
          <a:prstGeom prst="rect">
            <a:avLst/>
          </a:prstGeom>
        </p:spPr>
      </p:pic>
    </p:spTree>
    <p:extLst>
      <p:ext uri="{BB962C8B-B14F-4D97-AF65-F5344CB8AC3E}">
        <p14:creationId xmlns:p14="http://schemas.microsoft.com/office/powerpoint/2010/main" val="328983520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0" y="1122363"/>
            <a:ext cx="11823032" cy="2387600"/>
          </a:xfrm>
        </p:spPr>
        <p:txBody>
          <a:bodyPr/>
          <a:lstStyle/>
          <a:p>
            <a:r>
              <a:rPr lang="fr-FR" b="1" dirty="0"/>
              <a:t>7. SEGMENTATION</a:t>
            </a:r>
          </a:p>
        </p:txBody>
      </p:sp>
      <p:sp>
        <p:nvSpPr>
          <p:cNvPr id="3" name="Espace réservé du numéro de diapositive 2"/>
          <p:cNvSpPr>
            <a:spLocks noGrp="1"/>
          </p:cNvSpPr>
          <p:nvPr>
            <p:ph type="sldNum" sz="quarter" idx="12"/>
          </p:nvPr>
        </p:nvSpPr>
        <p:spPr/>
        <p:txBody>
          <a:bodyPr/>
          <a:lstStyle/>
          <a:p>
            <a:fld id="{10522D5D-170D-4D85-833E-DF658BD1E8D1}" type="slidenum">
              <a:rPr lang="fr-FR" smtClean="0"/>
              <a:t>53</a:t>
            </a:fld>
            <a:endParaRPr lang="fr-FR"/>
          </a:p>
        </p:txBody>
      </p:sp>
    </p:spTree>
    <p:extLst>
      <p:ext uri="{BB962C8B-B14F-4D97-AF65-F5344CB8AC3E}">
        <p14:creationId xmlns:p14="http://schemas.microsoft.com/office/powerpoint/2010/main" val="9319892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E86554D-C8C1-4B2A-8EB4-2A9CD4578FD7}"/>
              </a:ext>
            </a:extLst>
          </p:cNvPr>
          <p:cNvSpPr>
            <a:spLocks noGrp="1"/>
          </p:cNvSpPr>
          <p:nvPr>
            <p:ph idx="1"/>
          </p:nvPr>
        </p:nvSpPr>
        <p:spPr>
          <a:xfrm>
            <a:off x="274320" y="207818"/>
            <a:ext cx="4995950" cy="5969145"/>
          </a:xfrm>
        </p:spPr>
        <p:txBody>
          <a:bodyPr>
            <a:normAutofit/>
          </a:bodyPr>
          <a:lstStyle/>
          <a:p>
            <a:endParaRPr lang="fr-FR" dirty="0"/>
          </a:p>
          <a:p>
            <a:pPr marL="0" indent="0">
              <a:buNone/>
            </a:pPr>
            <a:r>
              <a:rPr lang="fr-FR" sz="4000" b="1" dirty="0"/>
              <a:t>CAS 1 : Mes données sont déjà chargées</a:t>
            </a:r>
          </a:p>
          <a:p>
            <a:pPr marL="0" indent="0">
              <a:buNone/>
            </a:pPr>
            <a:endParaRPr lang="fr-FR" sz="4000" b="1" dirty="0"/>
          </a:p>
          <a:p>
            <a:r>
              <a:rPr lang="fr-FR" b="1" dirty="0">
                <a:solidFill>
                  <a:srgbClr val="00B050"/>
                </a:solidFill>
              </a:rPr>
              <a:t>RDV Slide suivante</a:t>
            </a:r>
          </a:p>
        </p:txBody>
      </p:sp>
      <p:sp>
        <p:nvSpPr>
          <p:cNvPr id="4" name="Espace réservé du numéro de diapositive 3"/>
          <p:cNvSpPr>
            <a:spLocks noGrp="1"/>
          </p:cNvSpPr>
          <p:nvPr>
            <p:ph type="sldNum" sz="quarter" idx="12"/>
          </p:nvPr>
        </p:nvSpPr>
        <p:spPr/>
        <p:txBody>
          <a:bodyPr/>
          <a:lstStyle/>
          <a:p>
            <a:fld id="{10522D5D-170D-4D85-833E-DF658BD1E8D1}" type="slidenum">
              <a:rPr lang="fr-FR" smtClean="0"/>
              <a:t>54</a:t>
            </a:fld>
            <a:endParaRPr lang="fr-FR"/>
          </a:p>
        </p:txBody>
      </p:sp>
      <p:sp>
        <p:nvSpPr>
          <p:cNvPr id="5" name="Content Placeholder 2">
            <a:extLst>
              <a:ext uri="{FF2B5EF4-FFF2-40B4-BE49-F238E27FC236}">
                <a16:creationId xmlns:a16="http://schemas.microsoft.com/office/drawing/2014/main" id="{CE86554D-C8C1-4B2A-8EB4-2A9CD4578FD7}"/>
              </a:ext>
            </a:extLst>
          </p:cNvPr>
          <p:cNvSpPr txBox="1">
            <a:spLocks/>
          </p:cNvSpPr>
          <p:nvPr/>
        </p:nvSpPr>
        <p:spPr>
          <a:xfrm>
            <a:off x="6357850" y="124691"/>
            <a:ext cx="4995950" cy="6350924"/>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fr-FR" dirty="0"/>
          </a:p>
          <a:p>
            <a:pPr marL="0" indent="0">
              <a:buFont typeface="Arial" panose="020B0604020202020204" pitchFamily="34" charset="0"/>
              <a:buNone/>
            </a:pPr>
            <a:r>
              <a:rPr lang="fr-FR" sz="4000" b="1" dirty="0"/>
              <a:t>CAS 2 : Je charge des données</a:t>
            </a:r>
          </a:p>
          <a:p>
            <a:pPr marL="0" indent="0">
              <a:buFont typeface="Arial" panose="020B0604020202020204" pitchFamily="34" charset="0"/>
              <a:buNone/>
            </a:pPr>
            <a:endParaRPr lang="fr-FR" sz="4000" b="1" dirty="0"/>
          </a:p>
          <a:p>
            <a:r>
              <a:rPr lang="fr-FR" dirty="0"/>
              <a:t>Ouvrir Slicer 3D</a:t>
            </a:r>
          </a:p>
          <a:p>
            <a:r>
              <a:rPr lang="fr-FR" dirty="0"/>
              <a:t>Cliquer sur ‘File’ </a:t>
            </a:r>
            <a:r>
              <a:rPr lang="fr-FR" dirty="0">
                <a:sym typeface="Wingdings" panose="05000000000000000000" pitchFamily="2" charset="2"/>
              </a:rPr>
              <a:t> ‘</a:t>
            </a:r>
            <a:r>
              <a:rPr lang="fr-FR" dirty="0" err="1">
                <a:sym typeface="Wingdings" panose="05000000000000000000" pitchFamily="2" charset="2"/>
              </a:rPr>
              <a:t>Add</a:t>
            </a:r>
            <a:r>
              <a:rPr lang="fr-FR" dirty="0">
                <a:sym typeface="Wingdings" panose="05000000000000000000" pitchFamily="2" charset="2"/>
              </a:rPr>
              <a:t> data’  ‘</a:t>
            </a:r>
            <a:r>
              <a:rPr lang="fr-FR" dirty="0" err="1">
                <a:sym typeface="Wingdings" panose="05000000000000000000" pitchFamily="2" charset="2"/>
              </a:rPr>
              <a:t>Choose</a:t>
            </a:r>
            <a:r>
              <a:rPr lang="fr-FR" dirty="0">
                <a:sym typeface="Wingdings" panose="05000000000000000000" pitchFamily="2" charset="2"/>
              </a:rPr>
              <a:t> File(s) to </a:t>
            </a:r>
            <a:r>
              <a:rPr lang="fr-FR" dirty="0" err="1">
                <a:sym typeface="Wingdings" panose="05000000000000000000" pitchFamily="2" charset="2"/>
              </a:rPr>
              <a:t>Add</a:t>
            </a:r>
            <a:r>
              <a:rPr lang="fr-FR" dirty="0">
                <a:sym typeface="Wingdings" panose="05000000000000000000" pitchFamily="2" charset="2"/>
              </a:rPr>
              <a:t>’</a:t>
            </a:r>
          </a:p>
          <a:p>
            <a:r>
              <a:rPr lang="fr-FR" dirty="0">
                <a:sym typeface="Wingdings" panose="05000000000000000000" pitchFamily="2" charset="2"/>
              </a:rPr>
              <a:t>Sélectionner dans le dossier désiré le fichier ‘</a:t>
            </a:r>
            <a:r>
              <a:rPr lang="fr-FR" dirty="0" err="1">
                <a:sym typeface="Wingdings" panose="05000000000000000000" pitchFamily="2" charset="2"/>
              </a:rPr>
              <a:t>Scene</a:t>
            </a:r>
            <a:r>
              <a:rPr lang="fr-FR" dirty="0">
                <a:sym typeface="Wingdings" panose="05000000000000000000" pitchFamily="2" charset="2"/>
              </a:rPr>
              <a:t>’ au format ‘.</a:t>
            </a:r>
            <a:r>
              <a:rPr lang="fr-FR" dirty="0" err="1">
                <a:sym typeface="Wingdings" panose="05000000000000000000" pitchFamily="2" charset="2"/>
              </a:rPr>
              <a:t>mrml</a:t>
            </a:r>
            <a:r>
              <a:rPr lang="fr-FR" dirty="0">
                <a:sym typeface="Wingdings" panose="05000000000000000000" pitchFamily="2" charset="2"/>
              </a:rPr>
              <a:t>’</a:t>
            </a:r>
          </a:p>
          <a:p>
            <a:r>
              <a:rPr lang="fr-FR" b="1" dirty="0"/>
              <a:t>Recommandation</a:t>
            </a:r>
            <a:r>
              <a:rPr lang="fr-FR" dirty="0"/>
              <a:t> : </a:t>
            </a:r>
            <a:r>
              <a:rPr lang="fr-FR" b="1" dirty="0"/>
              <a:t>charger une scène entière peut mettre du temps et n’est pas nécessaire pour faire de la segmentation. Il est possible de ne charger que le volume reconstruit, soit le fichier « </a:t>
            </a:r>
            <a:r>
              <a:rPr lang="fr-FR" b="1" dirty="0" err="1"/>
              <a:t>volume.nrrd</a:t>
            </a:r>
            <a:r>
              <a:rPr lang="fr-FR" b="1" dirty="0"/>
              <a:t> » </a:t>
            </a:r>
            <a:endParaRPr lang="fr-FR" b="1" dirty="0">
              <a:solidFill>
                <a:srgbClr val="FF0000"/>
              </a:solidFill>
              <a:sym typeface="Wingdings" panose="05000000000000000000" pitchFamily="2" charset="2"/>
            </a:endParaRPr>
          </a:p>
        </p:txBody>
      </p:sp>
      <p:cxnSp>
        <p:nvCxnSpPr>
          <p:cNvPr id="6" name="Connecteur droit 5"/>
          <p:cNvCxnSpPr/>
          <p:nvPr/>
        </p:nvCxnSpPr>
        <p:spPr>
          <a:xfrm>
            <a:off x="5552902" y="124691"/>
            <a:ext cx="91440" cy="659678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6953550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p:cNvPicPr>
            <a:picLocks noChangeAspect="1"/>
          </p:cNvPicPr>
          <p:nvPr/>
        </p:nvPicPr>
        <p:blipFill rotWithShape="1">
          <a:blip r:embed="rId2"/>
          <a:srcRect r="55250" b="17209"/>
          <a:stretch/>
        </p:blipFill>
        <p:spPr>
          <a:xfrm>
            <a:off x="7372351" y="194553"/>
            <a:ext cx="4152900" cy="4129699"/>
          </a:xfrm>
          <a:prstGeom prst="rect">
            <a:avLst/>
          </a:prstGeom>
        </p:spPr>
      </p:pic>
      <p:sp>
        <p:nvSpPr>
          <p:cNvPr id="3" name="Espace réservé du contenu 2"/>
          <p:cNvSpPr>
            <a:spLocks noGrp="1"/>
          </p:cNvSpPr>
          <p:nvPr>
            <p:ph idx="1"/>
          </p:nvPr>
        </p:nvSpPr>
        <p:spPr>
          <a:xfrm>
            <a:off x="308114" y="389106"/>
            <a:ext cx="6549886" cy="6468894"/>
          </a:xfrm>
        </p:spPr>
        <p:txBody>
          <a:bodyPr>
            <a:normAutofit fontScale="92500"/>
          </a:bodyPr>
          <a:lstStyle/>
          <a:p>
            <a:r>
              <a:rPr lang="fr-FR" dirty="0"/>
              <a:t>Ouvrir le module ‘Segment Editor’</a:t>
            </a:r>
          </a:p>
          <a:p>
            <a:r>
              <a:rPr lang="fr-FR" u="sng" dirty="0">
                <a:sym typeface="Wingdings" panose="05000000000000000000" pitchFamily="2" charset="2"/>
              </a:rPr>
              <a:t>Segmentation</a:t>
            </a:r>
            <a:r>
              <a:rPr lang="fr-FR" dirty="0">
                <a:sym typeface="Wingdings" panose="05000000000000000000" pitchFamily="2" charset="2"/>
              </a:rPr>
              <a:t> : créer une nouvelle segmentation</a:t>
            </a:r>
          </a:p>
          <a:p>
            <a:r>
              <a:rPr lang="fr-FR" u="sng" dirty="0">
                <a:sym typeface="Wingdings" panose="05000000000000000000" pitchFamily="2" charset="2"/>
              </a:rPr>
              <a:t>Master volume </a:t>
            </a:r>
            <a:r>
              <a:rPr lang="fr-FR" dirty="0">
                <a:sym typeface="Wingdings" panose="05000000000000000000" pitchFamily="2" charset="2"/>
              </a:rPr>
              <a:t>: choisir le volume reconstruit</a:t>
            </a:r>
          </a:p>
          <a:p>
            <a:r>
              <a:rPr lang="fr-FR" dirty="0">
                <a:sym typeface="Wingdings" panose="05000000000000000000" pitchFamily="2" charset="2"/>
              </a:rPr>
              <a:t>Cliquer sur ‘</a:t>
            </a:r>
            <a:r>
              <a:rPr lang="fr-FR" dirty="0" err="1">
                <a:sym typeface="Wingdings" panose="05000000000000000000" pitchFamily="2" charset="2"/>
              </a:rPr>
              <a:t>Add</a:t>
            </a:r>
            <a:r>
              <a:rPr lang="fr-FR" dirty="0">
                <a:sym typeface="Wingdings" panose="05000000000000000000" pitchFamily="2" charset="2"/>
              </a:rPr>
              <a:t>’ pour ajouter une segmentation</a:t>
            </a:r>
          </a:p>
          <a:p>
            <a:r>
              <a:rPr lang="fr-FR" dirty="0">
                <a:sym typeface="Wingdings" panose="05000000000000000000" pitchFamily="2" charset="2"/>
              </a:rPr>
              <a:t>Choisir l’</a:t>
            </a:r>
            <a:r>
              <a:rPr lang="fr-FR" dirty="0" err="1">
                <a:sym typeface="Wingdings" panose="05000000000000000000" pitchFamily="2" charset="2"/>
              </a:rPr>
              <a:t>Effects</a:t>
            </a:r>
            <a:r>
              <a:rPr lang="fr-FR" dirty="0">
                <a:sym typeface="Wingdings" panose="05000000000000000000" pitchFamily="2" charset="2"/>
              </a:rPr>
              <a:t> ‘Paint’ pour dessiner le contour désiré. Le diamètre du pinceau peut être modifié entre 1 et 40% selon la taille du contour. </a:t>
            </a:r>
          </a:p>
          <a:p>
            <a:r>
              <a:rPr lang="fr-FR" dirty="0">
                <a:sym typeface="Wingdings" panose="05000000000000000000" pitchFamily="2" charset="2"/>
              </a:rPr>
              <a:t>Dessiner avec la souris (clic et rester appuyer) le contour du volume pour cette tranche.  </a:t>
            </a:r>
          </a:p>
          <a:p>
            <a:r>
              <a:rPr lang="fr-FR" dirty="0">
                <a:solidFill>
                  <a:srgbClr val="FF0000"/>
                </a:solidFill>
                <a:sym typeface="Wingdings" panose="05000000000000000000" pitchFamily="2" charset="2"/>
              </a:rPr>
              <a:t>Attention, la segmentation doit se faire dans un des plans ‘Axial’ ‘Sagittal’ ou ‘Coronal’, mais pas dans le plan appelé ‘Reformat’</a:t>
            </a:r>
          </a:p>
        </p:txBody>
      </p:sp>
      <p:pic>
        <p:nvPicPr>
          <p:cNvPr id="9" name="Picture 8">
            <a:extLst>
              <a:ext uri="{FF2B5EF4-FFF2-40B4-BE49-F238E27FC236}">
                <a16:creationId xmlns:a16="http://schemas.microsoft.com/office/drawing/2014/main" id="{6648360C-C86B-454D-B836-D24CCAFFD08B}"/>
              </a:ext>
            </a:extLst>
          </p:cNvPr>
          <p:cNvPicPr>
            <a:picLocks noChangeAspect="1"/>
          </p:cNvPicPr>
          <p:nvPr/>
        </p:nvPicPr>
        <p:blipFill>
          <a:blip r:embed="rId3"/>
          <a:stretch>
            <a:fillRect/>
          </a:stretch>
        </p:blipFill>
        <p:spPr>
          <a:xfrm>
            <a:off x="6996113" y="3905187"/>
            <a:ext cx="4357687" cy="2870228"/>
          </a:xfrm>
          <a:prstGeom prst="rect">
            <a:avLst/>
          </a:prstGeom>
        </p:spPr>
      </p:pic>
      <p:sp>
        <p:nvSpPr>
          <p:cNvPr id="2" name="Espace réservé du numéro de diapositive 1"/>
          <p:cNvSpPr>
            <a:spLocks noGrp="1"/>
          </p:cNvSpPr>
          <p:nvPr>
            <p:ph type="sldNum" sz="quarter" idx="12"/>
          </p:nvPr>
        </p:nvSpPr>
        <p:spPr/>
        <p:txBody>
          <a:bodyPr/>
          <a:lstStyle/>
          <a:p>
            <a:fld id="{10522D5D-170D-4D85-833E-DF658BD1E8D1}" type="slidenum">
              <a:rPr lang="fr-FR" smtClean="0"/>
              <a:t>55</a:t>
            </a:fld>
            <a:endParaRPr lang="fr-FR"/>
          </a:p>
        </p:txBody>
      </p:sp>
      <p:sp>
        <p:nvSpPr>
          <p:cNvPr id="5" name="Rectangle 4">
            <a:extLst>
              <a:ext uri="{FF2B5EF4-FFF2-40B4-BE49-F238E27FC236}">
                <a16:creationId xmlns:a16="http://schemas.microsoft.com/office/drawing/2014/main" id="{1A244AD1-517B-4B16-965E-EB9144739AD3}"/>
              </a:ext>
            </a:extLst>
          </p:cNvPr>
          <p:cNvSpPr/>
          <p:nvPr/>
        </p:nvSpPr>
        <p:spPr>
          <a:xfrm>
            <a:off x="7966245" y="414493"/>
            <a:ext cx="1482556" cy="322081"/>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a:extLst>
              <a:ext uri="{FF2B5EF4-FFF2-40B4-BE49-F238E27FC236}">
                <a16:creationId xmlns:a16="http://schemas.microsoft.com/office/drawing/2014/main" id="{1A244AD1-517B-4B16-965E-EB9144739AD3}"/>
              </a:ext>
            </a:extLst>
          </p:cNvPr>
          <p:cNvSpPr/>
          <p:nvPr/>
        </p:nvSpPr>
        <p:spPr>
          <a:xfrm>
            <a:off x="9671219" y="4561569"/>
            <a:ext cx="958681" cy="1029606"/>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3748168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308114" y="389106"/>
            <a:ext cx="6237829" cy="6468894"/>
          </a:xfrm>
        </p:spPr>
        <p:txBody>
          <a:bodyPr>
            <a:normAutofit/>
          </a:bodyPr>
          <a:lstStyle/>
          <a:p>
            <a:r>
              <a:rPr lang="fr-FR" dirty="0">
                <a:sym typeface="Wingdings" panose="05000000000000000000" pitchFamily="2" charset="2"/>
              </a:rPr>
              <a:t>Se déplacer dans le volume avec l’axe présent au dessus de la fenêtre rouge (déplacement dans l’espace)</a:t>
            </a:r>
          </a:p>
          <a:p>
            <a:r>
              <a:rPr lang="fr-FR" dirty="0">
                <a:sym typeface="Wingdings" panose="05000000000000000000" pitchFamily="2" charset="2"/>
              </a:rPr>
              <a:t>Créer tous les contours des tranches voulues.</a:t>
            </a:r>
          </a:p>
          <a:p>
            <a:r>
              <a:rPr lang="fr-FR" dirty="0">
                <a:sym typeface="Wingdings" panose="05000000000000000000" pitchFamily="2" charset="2"/>
              </a:rPr>
              <a:t>Pour voir la segmentation dans la vue 3D, cliquer sur ‘Show 3D’. </a:t>
            </a:r>
          </a:p>
        </p:txBody>
      </p:sp>
      <p:pic>
        <p:nvPicPr>
          <p:cNvPr id="6" name="Picture 5">
            <a:extLst>
              <a:ext uri="{FF2B5EF4-FFF2-40B4-BE49-F238E27FC236}">
                <a16:creationId xmlns:a16="http://schemas.microsoft.com/office/drawing/2014/main" id="{BABB371E-0A57-49E0-BFE3-AF00DC6A8248}"/>
              </a:ext>
            </a:extLst>
          </p:cNvPr>
          <p:cNvPicPr>
            <a:picLocks noChangeAspect="1"/>
          </p:cNvPicPr>
          <p:nvPr/>
        </p:nvPicPr>
        <p:blipFill>
          <a:blip r:embed="rId2"/>
          <a:stretch>
            <a:fillRect/>
          </a:stretch>
        </p:blipFill>
        <p:spPr>
          <a:xfrm>
            <a:off x="6927568" y="47576"/>
            <a:ext cx="5133803" cy="3381424"/>
          </a:xfrm>
          <a:prstGeom prst="rect">
            <a:avLst/>
          </a:prstGeom>
        </p:spPr>
      </p:pic>
      <p:sp>
        <p:nvSpPr>
          <p:cNvPr id="2" name="Espace réservé du numéro de diapositive 1"/>
          <p:cNvSpPr>
            <a:spLocks noGrp="1"/>
          </p:cNvSpPr>
          <p:nvPr>
            <p:ph type="sldNum" sz="quarter" idx="12"/>
          </p:nvPr>
        </p:nvSpPr>
        <p:spPr/>
        <p:txBody>
          <a:bodyPr/>
          <a:lstStyle/>
          <a:p>
            <a:fld id="{10522D5D-170D-4D85-833E-DF658BD1E8D1}" type="slidenum">
              <a:rPr lang="fr-FR" smtClean="0"/>
              <a:t>56</a:t>
            </a:fld>
            <a:endParaRPr lang="fr-FR"/>
          </a:p>
        </p:txBody>
      </p:sp>
      <p:sp>
        <p:nvSpPr>
          <p:cNvPr id="8" name="Rectangle 7">
            <a:extLst>
              <a:ext uri="{FF2B5EF4-FFF2-40B4-BE49-F238E27FC236}">
                <a16:creationId xmlns:a16="http://schemas.microsoft.com/office/drawing/2014/main" id="{1A244AD1-517B-4B16-965E-EB9144739AD3}"/>
              </a:ext>
            </a:extLst>
          </p:cNvPr>
          <p:cNvSpPr/>
          <p:nvPr/>
        </p:nvSpPr>
        <p:spPr>
          <a:xfrm>
            <a:off x="9715811" y="415868"/>
            <a:ext cx="2050512" cy="246744"/>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1" name="Picture 10">
            <a:extLst>
              <a:ext uri="{FF2B5EF4-FFF2-40B4-BE49-F238E27FC236}">
                <a16:creationId xmlns:a16="http://schemas.microsoft.com/office/drawing/2014/main" id="{D87BC140-D138-48DA-935C-1E9D1C88B37B}"/>
              </a:ext>
            </a:extLst>
          </p:cNvPr>
          <p:cNvPicPr>
            <a:picLocks noChangeAspect="1"/>
          </p:cNvPicPr>
          <p:nvPr/>
        </p:nvPicPr>
        <p:blipFill>
          <a:blip r:embed="rId3"/>
          <a:stretch>
            <a:fillRect/>
          </a:stretch>
        </p:blipFill>
        <p:spPr>
          <a:xfrm>
            <a:off x="6096000" y="3428999"/>
            <a:ext cx="6096000" cy="3263153"/>
          </a:xfrm>
          <a:prstGeom prst="rect">
            <a:avLst/>
          </a:prstGeom>
        </p:spPr>
      </p:pic>
      <p:sp>
        <p:nvSpPr>
          <p:cNvPr id="9" name="Rectangle 8">
            <a:extLst>
              <a:ext uri="{FF2B5EF4-FFF2-40B4-BE49-F238E27FC236}">
                <a16:creationId xmlns:a16="http://schemas.microsoft.com/office/drawing/2014/main" id="{1A244AD1-517B-4B16-965E-EB9144739AD3}"/>
              </a:ext>
            </a:extLst>
          </p:cNvPr>
          <p:cNvSpPr/>
          <p:nvPr/>
        </p:nvSpPr>
        <p:spPr>
          <a:xfrm>
            <a:off x="7171048" y="4632779"/>
            <a:ext cx="530141" cy="246742"/>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86515753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308114" y="389106"/>
            <a:ext cx="6549886" cy="6468894"/>
          </a:xfrm>
        </p:spPr>
        <p:txBody>
          <a:bodyPr>
            <a:normAutofit/>
          </a:bodyPr>
          <a:lstStyle/>
          <a:p>
            <a:r>
              <a:rPr lang="fr-FR" dirty="0">
                <a:sym typeface="Wingdings" panose="05000000000000000000" pitchFamily="2" charset="2"/>
              </a:rPr>
              <a:t>Une fois tous les contours dessinés, choisir l’</a:t>
            </a:r>
            <a:r>
              <a:rPr lang="fr-FR" dirty="0" err="1">
                <a:sym typeface="Wingdings" panose="05000000000000000000" pitchFamily="2" charset="2"/>
              </a:rPr>
              <a:t>Effects</a:t>
            </a:r>
            <a:r>
              <a:rPr lang="fr-FR" dirty="0">
                <a:sym typeface="Wingdings" panose="05000000000000000000" pitchFamily="2" charset="2"/>
              </a:rPr>
              <a:t> « </a:t>
            </a:r>
            <a:r>
              <a:rPr lang="fr-FR" dirty="0" err="1">
                <a:sym typeface="Wingdings" panose="05000000000000000000" pitchFamily="2" charset="2"/>
              </a:rPr>
              <a:t>Fill</a:t>
            </a:r>
            <a:r>
              <a:rPr lang="fr-FR" dirty="0">
                <a:sym typeface="Wingdings" panose="05000000000000000000" pitchFamily="2" charset="2"/>
              </a:rPr>
              <a:t> </a:t>
            </a:r>
            <a:r>
              <a:rPr lang="fr-FR" dirty="0" err="1">
                <a:sym typeface="Wingdings" panose="05000000000000000000" pitchFamily="2" charset="2"/>
              </a:rPr>
              <a:t>between</a:t>
            </a:r>
            <a:r>
              <a:rPr lang="fr-FR" dirty="0">
                <a:sym typeface="Wingdings" panose="05000000000000000000" pitchFamily="2" charset="2"/>
              </a:rPr>
              <a:t> slices » </a:t>
            </a:r>
          </a:p>
          <a:p>
            <a:r>
              <a:rPr lang="fr-FR" dirty="0">
                <a:sym typeface="Wingdings" panose="05000000000000000000" pitchFamily="2" charset="2"/>
              </a:rPr>
              <a:t>Cliquer sur ‘</a:t>
            </a:r>
            <a:r>
              <a:rPr lang="fr-FR" dirty="0" err="1">
                <a:sym typeface="Wingdings" panose="05000000000000000000" pitchFamily="2" charset="2"/>
              </a:rPr>
              <a:t>initialize</a:t>
            </a:r>
            <a:r>
              <a:rPr lang="fr-FR" dirty="0">
                <a:sym typeface="Wingdings" panose="05000000000000000000" pitchFamily="2" charset="2"/>
              </a:rPr>
              <a:t>’ </a:t>
            </a:r>
          </a:p>
          <a:p>
            <a:r>
              <a:rPr lang="fr-FR" dirty="0">
                <a:sym typeface="Wingdings" panose="05000000000000000000" pitchFamily="2" charset="2"/>
              </a:rPr>
              <a:t>Cliquer sur ‘show 3D’ pour avoir l’aperçu dans la fenêtre 3D</a:t>
            </a:r>
          </a:p>
          <a:p>
            <a:r>
              <a:rPr lang="fr-FR" dirty="0">
                <a:sym typeface="Wingdings" panose="05000000000000000000" pitchFamily="2" charset="2"/>
              </a:rPr>
              <a:t>Cliquer sur ‘</a:t>
            </a:r>
            <a:r>
              <a:rPr lang="fr-FR" dirty="0" err="1">
                <a:sym typeface="Wingdings" panose="05000000000000000000" pitchFamily="2" charset="2"/>
              </a:rPr>
              <a:t>apply</a:t>
            </a:r>
            <a:r>
              <a:rPr lang="fr-FR" dirty="0">
                <a:sym typeface="Wingdings" panose="05000000000000000000" pitchFamily="2" charset="2"/>
              </a:rPr>
              <a:t>’</a:t>
            </a:r>
          </a:p>
          <a:p>
            <a:r>
              <a:rPr lang="fr-FR" dirty="0">
                <a:sym typeface="Wingdings" panose="05000000000000000000" pitchFamily="2" charset="2"/>
              </a:rPr>
              <a:t>La segmentation est alors complétée entre les tranches :</a:t>
            </a:r>
          </a:p>
        </p:txBody>
      </p:sp>
      <p:sp>
        <p:nvSpPr>
          <p:cNvPr id="2" name="Espace réservé du numéro de diapositive 1"/>
          <p:cNvSpPr>
            <a:spLocks noGrp="1"/>
          </p:cNvSpPr>
          <p:nvPr>
            <p:ph type="sldNum" sz="quarter" idx="12"/>
          </p:nvPr>
        </p:nvSpPr>
        <p:spPr/>
        <p:txBody>
          <a:bodyPr/>
          <a:lstStyle/>
          <a:p>
            <a:fld id="{10522D5D-170D-4D85-833E-DF658BD1E8D1}" type="slidenum">
              <a:rPr lang="fr-FR" smtClean="0"/>
              <a:t>57</a:t>
            </a:fld>
            <a:endParaRPr lang="fr-FR"/>
          </a:p>
        </p:txBody>
      </p:sp>
      <p:pic>
        <p:nvPicPr>
          <p:cNvPr id="5" name="Image 4"/>
          <p:cNvPicPr>
            <a:picLocks noChangeAspect="1"/>
          </p:cNvPicPr>
          <p:nvPr/>
        </p:nvPicPr>
        <p:blipFill>
          <a:blip r:embed="rId2"/>
          <a:stretch>
            <a:fillRect/>
          </a:stretch>
        </p:blipFill>
        <p:spPr>
          <a:xfrm>
            <a:off x="6972711" y="389106"/>
            <a:ext cx="4970732" cy="5721804"/>
          </a:xfrm>
          <a:prstGeom prst="rect">
            <a:avLst/>
          </a:prstGeom>
        </p:spPr>
      </p:pic>
      <p:sp>
        <p:nvSpPr>
          <p:cNvPr id="9" name="Rectangle 8">
            <a:extLst>
              <a:ext uri="{FF2B5EF4-FFF2-40B4-BE49-F238E27FC236}">
                <a16:creationId xmlns:a16="http://schemas.microsoft.com/office/drawing/2014/main" id="{1A244AD1-517B-4B16-965E-EB9144739AD3}"/>
              </a:ext>
            </a:extLst>
          </p:cNvPr>
          <p:cNvSpPr/>
          <p:nvPr/>
        </p:nvSpPr>
        <p:spPr>
          <a:xfrm>
            <a:off x="9325059" y="3623553"/>
            <a:ext cx="809541" cy="396904"/>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Rectangle 9">
            <a:extLst>
              <a:ext uri="{FF2B5EF4-FFF2-40B4-BE49-F238E27FC236}">
                <a16:creationId xmlns:a16="http://schemas.microsoft.com/office/drawing/2014/main" id="{1A244AD1-517B-4B16-965E-EB9144739AD3}"/>
              </a:ext>
            </a:extLst>
          </p:cNvPr>
          <p:cNvSpPr/>
          <p:nvPr/>
        </p:nvSpPr>
        <p:spPr>
          <a:xfrm>
            <a:off x="9165401" y="4673501"/>
            <a:ext cx="1217755" cy="275869"/>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Rectangle 10">
            <a:extLst>
              <a:ext uri="{FF2B5EF4-FFF2-40B4-BE49-F238E27FC236}">
                <a16:creationId xmlns:a16="http://schemas.microsoft.com/office/drawing/2014/main" id="{1A244AD1-517B-4B16-965E-EB9144739AD3}"/>
              </a:ext>
            </a:extLst>
          </p:cNvPr>
          <p:cNvSpPr/>
          <p:nvPr/>
        </p:nvSpPr>
        <p:spPr>
          <a:xfrm>
            <a:off x="11103058" y="4833206"/>
            <a:ext cx="653513" cy="275824"/>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7" name="Picture 6">
            <a:extLst>
              <a:ext uri="{FF2B5EF4-FFF2-40B4-BE49-F238E27FC236}">
                <a16:creationId xmlns:a16="http://schemas.microsoft.com/office/drawing/2014/main" id="{02E19EEC-4328-424A-B217-886827A4FF4D}"/>
              </a:ext>
            </a:extLst>
          </p:cNvPr>
          <p:cNvPicPr>
            <a:picLocks noChangeAspect="1"/>
          </p:cNvPicPr>
          <p:nvPr/>
        </p:nvPicPr>
        <p:blipFill>
          <a:blip r:embed="rId3"/>
          <a:stretch>
            <a:fillRect/>
          </a:stretch>
        </p:blipFill>
        <p:spPr>
          <a:xfrm>
            <a:off x="1352549" y="4074584"/>
            <a:ext cx="3611811" cy="2646891"/>
          </a:xfrm>
          <a:prstGeom prst="rect">
            <a:avLst/>
          </a:prstGeom>
        </p:spPr>
      </p:pic>
    </p:spTree>
    <p:extLst>
      <p:ext uri="{BB962C8B-B14F-4D97-AF65-F5344CB8AC3E}">
        <p14:creationId xmlns:p14="http://schemas.microsoft.com/office/powerpoint/2010/main" val="173342881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308113" y="127849"/>
            <a:ext cx="5439543" cy="6593626"/>
          </a:xfrm>
        </p:spPr>
        <p:txBody>
          <a:bodyPr>
            <a:normAutofit fontScale="92500" lnSpcReduction="10000"/>
          </a:bodyPr>
          <a:lstStyle/>
          <a:p>
            <a:r>
              <a:rPr lang="fr-FR" dirty="0"/>
              <a:t>Pour obtenir des éléments sur la segmentation (par exemple le volume)</a:t>
            </a:r>
          </a:p>
          <a:p>
            <a:r>
              <a:rPr lang="fr-FR" dirty="0"/>
              <a:t>Ouvrir le module ‘Segment </a:t>
            </a:r>
            <a:r>
              <a:rPr lang="fr-FR" dirty="0" err="1"/>
              <a:t>Statistics</a:t>
            </a:r>
            <a:r>
              <a:rPr lang="fr-FR" dirty="0"/>
              <a:t>’</a:t>
            </a:r>
          </a:p>
          <a:p>
            <a:r>
              <a:rPr lang="fr-FR" u="sng" dirty="0"/>
              <a:t>Segmentation</a:t>
            </a:r>
            <a:r>
              <a:rPr lang="fr-FR" dirty="0"/>
              <a:t> : choisir la segmentation</a:t>
            </a:r>
          </a:p>
          <a:p>
            <a:r>
              <a:rPr lang="fr-FR" u="sng" dirty="0" err="1"/>
              <a:t>Scalar</a:t>
            </a:r>
            <a:r>
              <a:rPr lang="fr-FR" u="sng" dirty="0"/>
              <a:t> volume</a:t>
            </a:r>
            <a:r>
              <a:rPr lang="fr-FR" dirty="0"/>
              <a:t> : choisir le volume</a:t>
            </a:r>
          </a:p>
          <a:p>
            <a:r>
              <a:rPr lang="fr-FR" u="sng" dirty="0"/>
              <a:t>Output table </a:t>
            </a:r>
            <a:r>
              <a:rPr lang="fr-FR" dirty="0"/>
              <a:t>: Créer une nouvelle table</a:t>
            </a:r>
          </a:p>
          <a:p>
            <a:r>
              <a:rPr lang="fr-FR" u="sng" dirty="0"/>
              <a:t>Advanced</a:t>
            </a:r>
            <a:r>
              <a:rPr lang="fr-FR" dirty="0"/>
              <a:t> : </a:t>
            </a:r>
          </a:p>
          <a:p>
            <a:pPr lvl="1"/>
            <a:r>
              <a:rPr lang="fr-FR" dirty="0"/>
              <a:t>Désactiver les ‘</a:t>
            </a:r>
            <a:r>
              <a:rPr lang="fr-FR" dirty="0" err="1"/>
              <a:t>labelmap</a:t>
            </a:r>
            <a:r>
              <a:rPr lang="fr-FR" dirty="0"/>
              <a:t> </a:t>
            </a:r>
            <a:r>
              <a:rPr lang="fr-FR" dirty="0" err="1"/>
              <a:t>statistics</a:t>
            </a:r>
            <a:r>
              <a:rPr lang="fr-FR" dirty="0"/>
              <a:t>’ et les ‘</a:t>
            </a:r>
            <a:r>
              <a:rPr lang="fr-FR" dirty="0" err="1"/>
              <a:t>closed</a:t>
            </a:r>
            <a:r>
              <a:rPr lang="fr-FR" dirty="0"/>
              <a:t> surface </a:t>
            </a:r>
            <a:r>
              <a:rPr lang="fr-FR" dirty="0" err="1"/>
              <a:t>statistics</a:t>
            </a:r>
            <a:r>
              <a:rPr lang="fr-FR" dirty="0"/>
              <a:t>’</a:t>
            </a:r>
          </a:p>
          <a:p>
            <a:pPr lvl="1"/>
            <a:r>
              <a:rPr lang="fr-FR" dirty="0"/>
              <a:t>Cliquer sur ‘options’ de ‘</a:t>
            </a:r>
            <a:r>
              <a:rPr lang="fr-FR" dirty="0" err="1"/>
              <a:t>scalar</a:t>
            </a:r>
            <a:r>
              <a:rPr lang="fr-FR" dirty="0"/>
              <a:t> volume </a:t>
            </a:r>
            <a:r>
              <a:rPr lang="fr-FR" dirty="0" err="1"/>
              <a:t>statistics</a:t>
            </a:r>
            <a:r>
              <a:rPr lang="fr-FR" dirty="0"/>
              <a:t>’ pour choisir les paramètres désirés. </a:t>
            </a:r>
          </a:p>
          <a:p>
            <a:pPr lvl="1"/>
            <a:r>
              <a:rPr lang="fr-FR" dirty="0"/>
              <a:t>Cliquer sur ‘</a:t>
            </a:r>
            <a:r>
              <a:rPr lang="fr-FR" dirty="0" err="1"/>
              <a:t>apply</a:t>
            </a:r>
            <a:r>
              <a:rPr lang="fr-FR" dirty="0"/>
              <a:t>’ pour obtenir les statistiques du volume.</a:t>
            </a:r>
          </a:p>
          <a:p>
            <a:pPr lvl="1"/>
            <a:r>
              <a:rPr lang="fr-FR" dirty="0"/>
              <a:t>La table s’affiche sous les 4 fenêtres de visualisation</a:t>
            </a:r>
          </a:p>
        </p:txBody>
      </p:sp>
      <p:sp>
        <p:nvSpPr>
          <p:cNvPr id="2" name="Espace réservé du numéro de diapositive 1"/>
          <p:cNvSpPr>
            <a:spLocks noGrp="1"/>
          </p:cNvSpPr>
          <p:nvPr>
            <p:ph type="sldNum" sz="quarter" idx="12"/>
          </p:nvPr>
        </p:nvSpPr>
        <p:spPr/>
        <p:txBody>
          <a:bodyPr/>
          <a:lstStyle/>
          <a:p>
            <a:fld id="{10522D5D-170D-4D85-833E-DF658BD1E8D1}" type="slidenum">
              <a:rPr lang="fr-FR" smtClean="0"/>
              <a:t>58</a:t>
            </a:fld>
            <a:endParaRPr lang="fr-FR" dirty="0"/>
          </a:p>
        </p:txBody>
      </p:sp>
      <p:pic>
        <p:nvPicPr>
          <p:cNvPr id="4" name="Image 3"/>
          <p:cNvPicPr>
            <a:picLocks noChangeAspect="1"/>
          </p:cNvPicPr>
          <p:nvPr/>
        </p:nvPicPr>
        <p:blipFill>
          <a:blip r:embed="rId2"/>
          <a:stretch>
            <a:fillRect/>
          </a:stretch>
        </p:blipFill>
        <p:spPr>
          <a:xfrm>
            <a:off x="6063488" y="0"/>
            <a:ext cx="6009449" cy="4934857"/>
          </a:xfrm>
          <a:prstGeom prst="rect">
            <a:avLst/>
          </a:prstGeom>
        </p:spPr>
      </p:pic>
      <p:pic>
        <p:nvPicPr>
          <p:cNvPr id="5" name="Image 4"/>
          <p:cNvPicPr>
            <a:picLocks noChangeAspect="1"/>
          </p:cNvPicPr>
          <p:nvPr/>
        </p:nvPicPr>
        <p:blipFill>
          <a:blip r:embed="rId3"/>
          <a:stretch>
            <a:fillRect/>
          </a:stretch>
        </p:blipFill>
        <p:spPr>
          <a:xfrm>
            <a:off x="6067117" y="4385336"/>
            <a:ext cx="2689679" cy="2336139"/>
          </a:xfrm>
          <a:prstGeom prst="rect">
            <a:avLst/>
          </a:prstGeom>
        </p:spPr>
      </p:pic>
      <p:sp>
        <p:nvSpPr>
          <p:cNvPr id="6" name="Rectangle 5">
            <a:extLst>
              <a:ext uri="{FF2B5EF4-FFF2-40B4-BE49-F238E27FC236}">
                <a16:creationId xmlns:a16="http://schemas.microsoft.com/office/drawing/2014/main" id="{1A244AD1-517B-4B16-965E-EB9144739AD3}"/>
              </a:ext>
            </a:extLst>
          </p:cNvPr>
          <p:cNvSpPr/>
          <p:nvPr/>
        </p:nvSpPr>
        <p:spPr>
          <a:xfrm>
            <a:off x="6063488" y="3424661"/>
            <a:ext cx="1338796" cy="798995"/>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Rectangle 6">
            <a:extLst>
              <a:ext uri="{FF2B5EF4-FFF2-40B4-BE49-F238E27FC236}">
                <a16:creationId xmlns:a16="http://schemas.microsoft.com/office/drawing/2014/main" id="{1A244AD1-517B-4B16-965E-EB9144739AD3}"/>
              </a:ext>
            </a:extLst>
          </p:cNvPr>
          <p:cNvSpPr/>
          <p:nvPr/>
        </p:nvSpPr>
        <p:spPr>
          <a:xfrm>
            <a:off x="11353800" y="3701143"/>
            <a:ext cx="591457" cy="275772"/>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1" name="Picture 10">
            <a:extLst>
              <a:ext uri="{FF2B5EF4-FFF2-40B4-BE49-F238E27FC236}">
                <a16:creationId xmlns:a16="http://schemas.microsoft.com/office/drawing/2014/main" id="{81C65B71-60C8-4E0B-8F53-ADD056521379}"/>
              </a:ext>
            </a:extLst>
          </p:cNvPr>
          <p:cNvPicPr>
            <a:picLocks noChangeAspect="1"/>
          </p:cNvPicPr>
          <p:nvPr/>
        </p:nvPicPr>
        <p:blipFill>
          <a:blip r:embed="rId4"/>
          <a:stretch>
            <a:fillRect/>
          </a:stretch>
        </p:blipFill>
        <p:spPr>
          <a:xfrm>
            <a:off x="8756796" y="4341126"/>
            <a:ext cx="3343629" cy="2476914"/>
          </a:xfrm>
          <a:prstGeom prst="rect">
            <a:avLst/>
          </a:prstGeom>
        </p:spPr>
      </p:pic>
      <p:sp>
        <p:nvSpPr>
          <p:cNvPr id="9" name="Rectangle 8">
            <a:extLst>
              <a:ext uri="{FF2B5EF4-FFF2-40B4-BE49-F238E27FC236}">
                <a16:creationId xmlns:a16="http://schemas.microsoft.com/office/drawing/2014/main" id="{1A244AD1-517B-4B16-965E-EB9144739AD3}"/>
              </a:ext>
            </a:extLst>
          </p:cNvPr>
          <p:cNvSpPr/>
          <p:nvPr/>
        </p:nvSpPr>
        <p:spPr>
          <a:xfrm>
            <a:off x="8760864" y="6396059"/>
            <a:ext cx="3005072" cy="461941"/>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22386174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0" y="1122363"/>
            <a:ext cx="11823032" cy="2387600"/>
          </a:xfrm>
        </p:spPr>
        <p:txBody>
          <a:bodyPr/>
          <a:lstStyle/>
          <a:p>
            <a:r>
              <a:rPr lang="fr-FR" b="1" dirty="0"/>
              <a:t>8. ANNEXES</a:t>
            </a:r>
          </a:p>
        </p:txBody>
      </p:sp>
      <p:sp>
        <p:nvSpPr>
          <p:cNvPr id="3" name="Espace réservé du numéro de diapositive 2"/>
          <p:cNvSpPr>
            <a:spLocks noGrp="1"/>
          </p:cNvSpPr>
          <p:nvPr>
            <p:ph type="sldNum" sz="quarter" idx="12"/>
          </p:nvPr>
        </p:nvSpPr>
        <p:spPr/>
        <p:txBody>
          <a:bodyPr/>
          <a:lstStyle/>
          <a:p>
            <a:fld id="{10522D5D-170D-4D85-833E-DF658BD1E8D1}" type="slidenum">
              <a:rPr lang="fr-FR" smtClean="0"/>
              <a:t>59</a:t>
            </a:fld>
            <a:endParaRPr lang="fr-FR"/>
          </a:p>
        </p:txBody>
      </p:sp>
    </p:spTree>
    <p:extLst>
      <p:ext uri="{BB962C8B-B14F-4D97-AF65-F5344CB8AC3E}">
        <p14:creationId xmlns:p14="http://schemas.microsoft.com/office/powerpoint/2010/main" val="7661375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1524000" y="1122363"/>
            <a:ext cx="10299032" cy="2387600"/>
          </a:xfrm>
        </p:spPr>
        <p:txBody>
          <a:bodyPr/>
          <a:lstStyle/>
          <a:p>
            <a:r>
              <a:rPr lang="fr-FR" b="1" dirty="0"/>
              <a:t>1.2 CALIBRATION DE L’OPTITRACK</a:t>
            </a:r>
          </a:p>
        </p:txBody>
      </p:sp>
      <p:sp>
        <p:nvSpPr>
          <p:cNvPr id="3" name="Espace réservé du numéro de diapositive 2"/>
          <p:cNvSpPr>
            <a:spLocks noGrp="1"/>
          </p:cNvSpPr>
          <p:nvPr>
            <p:ph type="sldNum" sz="quarter" idx="12"/>
          </p:nvPr>
        </p:nvSpPr>
        <p:spPr/>
        <p:txBody>
          <a:bodyPr/>
          <a:lstStyle/>
          <a:p>
            <a:fld id="{10522D5D-170D-4D85-833E-DF658BD1E8D1}" type="slidenum">
              <a:rPr lang="fr-FR" smtClean="0"/>
              <a:t>6</a:t>
            </a:fld>
            <a:endParaRPr lang="fr-FR"/>
          </a:p>
        </p:txBody>
      </p:sp>
    </p:spTree>
    <p:extLst>
      <p:ext uri="{BB962C8B-B14F-4D97-AF65-F5344CB8AC3E}">
        <p14:creationId xmlns:p14="http://schemas.microsoft.com/office/powerpoint/2010/main" val="213384460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0" y="1122363"/>
            <a:ext cx="11823032" cy="2387600"/>
          </a:xfrm>
        </p:spPr>
        <p:txBody>
          <a:bodyPr/>
          <a:lstStyle/>
          <a:p>
            <a:r>
              <a:rPr lang="fr-FR" b="1" dirty="0"/>
              <a:t>FICHIERS DE CONFIGURATION</a:t>
            </a:r>
          </a:p>
        </p:txBody>
      </p:sp>
      <p:sp>
        <p:nvSpPr>
          <p:cNvPr id="3" name="Espace réservé du numéro de diapositive 2"/>
          <p:cNvSpPr>
            <a:spLocks noGrp="1"/>
          </p:cNvSpPr>
          <p:nvPr>
            <p:ph type="sldNum" sz="quarter" idx="12"/>
          </p:nvPr>
        </p:nvSpPr>
        <p:spPr/>
        <p:txBody>
          <a:bodyPr/>
          <a:lstStyle/>
          <a:p>
            <a:fld id="{10522D5D-170D-4D85-833E-DF658BD1E8D1}" type="slidenum">
              <a:rPr lang="fr-FR" smtClean="0"/>
              <a:t>60</a:t>
            </a:fld>
            <a:endParaRPr lang="fr-FR"/>
          </a:p>
        </p:txBody>
      </p:sp>
    </p:spTree>
    <p:extLst>
      <p:ext uri="{BB962C8B-B14F-4D97-AF65-F5344CB8AC3E}">
        <p14:creationId xmlns:p14="http://schemas.microsoft.com/office/powerpoint/2010/main" val="37018770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1F1116-C36E-1C6C-8A35-5CD92C97C427}"/>
              </a:ext>
            </a:extLst>
          </p:cNvPr>
          <p:cNvSpPr>
            <a:spLocks noGrp="1"/>
          </p:cNvSpPr>
          <p:nvPr>
            <p:ph type="title"/>
          </p:nvPr>
        </p:nvSpPr>
        <p:spPr>
          <a:xfrm>
            <a:off x="523240" y="136525"/>
            <a:ext cx="10515600" cy="1325563"/>
          </a:xfrm>
        </p:spPr>
        <p:txBody>
          <a:bodyPr/>
          <a:lstStyle/>
          <a:p>
            <a:r>
              <a:rPr lang="fr-FR" dirty="0"/>
              <a:t>Fichier de configuration ACQUISITION</a:t>
            </a:r>
          </a:p>
        </p:txBody>
      </p:sp>
      <p:sp>
        <p:nvSpPr>
          <p:cNvPr id="4" name="Slide Number Placeholder 3">
            <a:extLst>
              <a:ext uri="{FF2B5EF4-FFF2-40B4-BE49-F238E27FC236}">
                <a16:creationId xmlns:a16="http://schemas.microsoft.com/office/drawing/2014/main" id="{2905840D-CD1C-90EC-38C7-EAEDFBF9C859}"/>
              </a:ext>
            </a:extLst>
          </p:cNvPr>
          <p:cNvSpPr>
            <a:spLocks noGrp="1"/>
          </p:cNvSpPr>
          <p:nvPr>
            <p:ph type="sldNum" sz="quarter" idx="12"/>
          </p:nvPr>
        </p:nvSpPr>
        <p:spPr/>
        <p:txBody>
          <a:bodyPr/>
          <a:lstStyle/>
          <a:p>
            <a:fld id="{10522D5D-170D-4D85-833E-DF658BD1E8D1}" type="slidenum">
              <a:rPr lang="fr-FR" smtClean="0"/>
              <a:t>61</a:t>
            </a:fld>
            <a:endParaRPr lang="fr-FR"/>
          </a:p>
        </p:txBody>
      </p:sp>
      <p:pic>
        <p:nvPicPr>
          <p:cNvPr id="6" name="Picture 5">
            <a:extLst>
              <a:ext uri="{FF2B5EF4-FFF2-40B4-BE49-F238E27FC236}">
                <a16:creationId xmlns:a16="http://schemas.microsoft.com/office/drawing/2014/main" id="{69AF81F1-10DC-CD99-0B4D-03EF953ACC81}"/>
              </a:ext>
            </a:extLst>
          </p:cNvPr>
          <p:cNvPicPr>
            <a:picLocks noChangeAspect="1"/>
          </p:cNvPicPr>
          <p:nvPr/>
        </p:nvPicPr>
        <p:blipFill>
          <a:blip r:embed="rId2"/>
          <a:stretch>
            <a:fillRect/>
          </a:stretch>
        </p:blipFill>
        <p:spPr>
          <a:xfrm>
            <a:off x="0" y="1462483"/>
            <a:ext cx="12192000" cy="5395517"/>
          </a:xfrm>
          <a:prstGeom prst="rect">
            <a:avLst/>
          </a:prstGeom>
        </p:spPr>
      </p:pic>
      <p:sp>
        <p:nvSpPr>
          <p:cNvPr id="9" name="Right Brace 8">
            <a:extLst>
              <a:ext uri="{FF2B5EF4-FFF2-40B4-BE49-F238E27FC236}">
                <a16:creationId xmlns:a16="http://schemas.microsoft.com/office/drawing/2014/main" id="{D66B8A6D-2471-D461-BAFB-D317C6B5DD7C}"/>
              </a:ext>
            </a:extLst>
          </p:cNvPr>
          <p:cNvSpPr/>
          <p:nvPr/>
        </p:nvSpPr>
        <p:spPr>
          <a:xfrm>
            <a:off x="4152900" y="1854200"/>
            <a:ext cx="317500" cy="199390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10" name="TextBox 9">
            <a:extLst>
              <a:ext uri="{FF2B5EF4-FFF2-40B4-BE49-F238E27FC236}">
                <a16:creationId xmlns:a16="http://schemas.microsoft.com/office/drawing/2014/main" id="{9280C702-7FB7-B1D1-DBBE-C7F7D5430C09}"/>
              </a:ext>
            </a:extLst>
          </p:cNvPr>
          <p:cNvSpPr txBox="1"/>
          <p:nvPr/>
        </p:nvSpPr>
        <p:spPr>
          <a:xfrm>
            <a:off x="4572000" y="2070100"/>
            <a:ext cx="6045200" cy="1477328"/>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fr-FR" dirty="0"/>
              <a:t>Paragraphe qui concerne la configuration de l’</a:t>
            </a:r>
            <a:r>
              <a:rPr lang="fr-FR" dirty="0" err="1"/>
              <a:t>Optitrack</a:t>
            </a:r>
            <a:r>
              <a:rPr lang="fr-FR" dirty="0"/>
              <a:t>. </a:t>
            </a:r>
          </a:p>
          <a:p>
            <a:r>
              <a:rPr lang="fr-FR" dirty="0"/>
              <a:t>Rien n’est à changer à part le temps calculé pendant la calibration temporelle : </a:t>
            </a:r>
            <a:r>
              <a:rPr lang="fr-FR" b="1" dirty="0" err="1"/>
              <a:t>LocalTimeOffsetSec</a:t>
            </a:r>
            <a:r>
              <a:rPr lang="fr-FR" b="1" dirty="0"/>
              <a:t>=«  ».</a:t>
            </a:r>
          </a:p>
          <a:p>
            <a:r>
              <a:rPr lang="fr-FR" dirty="0"/>
              <a:t>Pour l’acquisition, seulement la position du tracker de la sonde est </a:t>
            </a:r>
            <a:r>
              <a:rPr lang="fr-FR" dirty="0" err="1"/>
              <a:t>streamé</a:t>
            </a:r>
            <a:r>
              <a:rPr lang="fr-FR" dirty="0"/>
              <a:t> par </a:t>
            </a:r>
            <a:r>
              <a:rPr lang="fr-FR" dirty="0" err="1"/>
              <a:t>Optitrack</a:t>
            </a:r>
            <a:r>
              <a:rPr lang="fr-FR" dirty="0"/>
              <a:t>. </a:t>
            </a:r>
            <a:r>
              <a:rPr lang="fr-FR" i="1" dirty="0"/>
              <a:t>Un flux « </a:t>
            </a:r>
            <a:r>
              <a:rPr lang="fr-FR" i="1" dirty="0" err="1"/>
              <a:t>TrackerStream</a:t>
            </a:r>
            <a:r>
              <a:rPr lang="fr-FR" i="1" dirty="0"/>
              <a:t> » est créé.</a:t>
            </a:r>
          </a:p>
        </p:txBody>
      </p:sp>
      <p:sp>
        <p:nvSpPr>
          <p:cNvPr id="11" name="Right Brace 10">
            <a:extLst>
              <a:ext uri="{FF2B5EF4-FFF2-40B4-BE49-F238E27FC236}">
                <a16:creationId xmlns:a16="http://schemas.microsoft.com/office/drawing/2014/main" id="{6A18382C-A59C-81C9-1568-6BE6C45F88E6}"/>
              </a:ext>
            </a:extLst>
          </p:cNvPr>
          <p:cNvSpPr/>
          <p:nvPr/>
        </p:nvSpPr>
        <p:spPr>
          <a:xfrm>
            <a:off x="6261100" y="3848100"/>
            <a:ext cx="317500" cy="1816100"/>
          </a:xfrm>
          <a:prstGeom prst="rightBrace">
            <a:avLst/>
          </a:prstGeom>
          <a:ln>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12" name="TextBox 11">
            <a:extLst>
              <a:ext uri="{FF2B5EF4-FFF2-40B4-BE49-F238E27FC236}">
                <a16:creationId xmlns:a16="http://schemas.microsoft.com/office/drawing/2014/main" id="{B00C1238-3684-5656-681F-FF498142C6D3}"/>
              </a:ext>
            </a:extLst>
          </p:cNvPr>
          <p:cNvSpPr txBox="1"/>
          <p:nvPr/>
        </p:nvSpPr>
        <p:spPr>
          <a:xfrm>
            <a:off x="6718300" y="3742750"/>
            <a:ext cx="4826000" cy="1754326"/>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fr-FR" dirty="0"/>
              <a:t>Paragraphe qui concerne la configuration de la vidéo de l’échographe. La première ligne est spécifique au matériel de capture vidéo utilisé.</a:t>
            </a:r>
          </a:p>
          <a:p>
            <a:r>
              <a:rPr lang="fr-FR" dirty="0" err="1"/>
              <a:t>ClipRectangleOrigin</a:t>
            </a:r>
            <a:r>
              <a:rPr lang="fr-FR" dirty="0"/>
              <a:t> et </a:t>
            </a:r>
            <a:r>
              <a:rPr lang="fr-FR" dirty="0" err="1"/>
              <a:t>ClipRectangleSize</a:t>
            </a:r>
            <a:r>
              <a:rPr lang="fr-FR" dirty="0"/>
              <a:t> est un premier rognage effectué de l’image échographique. </a:t>
            </a:r>
            <a:r>
              <a:rPr lang="fr-FR" i="1" dirty="0"/>
              <a:t>Un flux « </a:t>
            </a:r>
            <a:r>
              <a:rPr lang="fr-FR" i="1" dirty="0" err="1"/>
              <a:t>VideoStream</a:t>
            </a:r>
            <a:r>
              <a:rPr lang="fr-FR" i="1" dirty="0"/>
              <a:t> » est créé. </a:t>
            </a:r>
          </a:p>
        </p:txBody>
      </p:sp>
      <p:sp>
        <p:nvSpPr>
          <p:cNvPr id="13" name="Right Brace 12">
            <a:extLst>
              <a:ext uri="{FF2B5EF4-FFF2-40B4-BE49-F238E27FC236}">
                <a16:creationId xmlns:a16="http://schemas.microsoft.com/office/drawing/2014/main" id="{F76EF818-09B6-3C36-86DA-EEB72FDD7F05}"/>
              </a:ext>
            </a:extLst>
          </p:cNvPr>
          <p:cNvSpPr/>
          <p:nvPr/>
        </p:nvSpPr>
        <p:spPr>
          <a:xfrm>
            <a:off x="6261100" y="5662218"/>
            <a:ext cx="317500" cy="1059258"/>
          </a:xfrm>
          <a:prstGeom prst="rightBrace">
            <a:avLst/>
          </a:prstGeom>
          <a:ln/>
        </p:spPr>
        <p:style>
          <a:lnRef idx="1">
            <a:schemeClr val="dk1"/>
          </a:lnRef>
          <a:fillRef idx="0">
            <a:schemeClr val="dk1"/>
          </a:fillRef>
          <a:effectRef idx="0">
            <a:schemeClr val="dk1"/>
          </a:effectRef>
          <a:fontRef idx="minor">
            <a:schemeClr val="tx1"/>
          </a:fontRef>
        </p:style>
        <p:txBody>
          <a:bodyPr rtlCol="0" anchor="ctr"/>
          <a:lstStyle/>
          <a:p>
            <a:pPr algn="ctr"/>
            <a:endParaRPr lang="fr-FR"/>
          </a:p>
        </p:txBody>
      </p:sp>
      <p:sp>
        <p:nvSpPr>
          <p:cNvPr id="14" name="TextBox 13">
            <a:extLst>
              <a:ext uri="{FF2B5EF4-FFF2-40B4-BE49-F238E27FC236}">
                <a16:creationId xmlns:a16="http://schemas.microsoft.com/office/drawing/2014/main" id="{486AF34B-E77B-C61D-FC07-76DA059C35DF}"/>
              </a:ext>
            </a:extLst>
          </p:cNvPr>
          <p:cNvSpPr txBox="1"/>
          <p:nvPr/>
        </p:nvSpPr>
        <p:spPr>
          <a:xfrm>
            <a:off x="6718300" y="5734667"/>
            <a:ext cx="4826000" cy="92333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fr-FR" i="1" dirty="0"/>
              <a:t>Un flux « </a:t>
            </a:r>
            <a:r>
              <a:rPr lang="fr-FR" i="1" dirty="0" err="1"/>
              <a:t>TrackedVideoStream</a:t>
            </a:r>
            <a:r>
              <a:rPr lang="fr-FR" i="1" dirty="0"/>
              <a:t> » est créé à partir des deux flux « </a:t>
            </a:r>
            <a:r>
              <a:rPr lang="fr-FR" i="1" dirty="0" err="1"/>
              <a:t>TrackerStream</a:t>
            </a:r>
            <a:r>
              <a:rPr lang="fr-FR" i="1" dirty="0"/>
              <a:t> » et « </a:t>
            </a:r>
            <a:r>
              <a:rPr lang="fr-FR" i="1" dirty="0" err="1"/>
              <a:t>VideoStream</a:t>
            </a:r>
            <a:r>
              <a:rPr lang="fr-FR" i="1" dirty="0"/>
              <a:t> » précédents. </a:t>
            </a:r>
          </a:p>
        </p:txBody>
      </p:sp>
    </p:spTree>
    <p:extLst>
      <p:ext uri="{BB962C8B-B14F-4D97-AF65-F5344CB8AC3E}">
        <p14:creationId xmlns:p14="http://schemas.microsoft.com/office/powerpoint/2010/main" val="178931193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905840D-CD1C-90EC-38C7-EAEDFBF9C859}"/>
              </a:ext>
            </a:extLst>
          </p:cNvPr>
          <p:cNvSpPr>
            <a:spLocks noGrp="1"/>
          </p:cNvSpPr>
          <p:nvPr>
            <p:ph type="sldNum" sz="quarter" idx="12"/>
          </p:nvPr>
        </p:nvSpPr>
        <p:spPr/>
        <p:txBody>
          <a:bodyPr/>
          <a:lstStyle/>
          <a:p>
            <a:fld id="{10522D5D-170D-4D85-833E-DF658BD1E8D1}" type="slidenum">
              <a:rPr lang="fr-FR" smtClean="0"/>
              <a:t>62</a:t>
            </a:fld>
            <a:endParaRPr lang="fr-FR"/>
          </a:p>
        </p:txBody>
      </p:sp>
      <p:pic>
        <p:nvPicPr>
          <p:cNvPr id="5" name="Picture 4">
            <a:extLst>
              <a:ext uri="{FF2B5EF4-FFF2-40B4-BE49-F238E27FC236}">
                <a16:creationId xmlns:a16="http://schemas.microsoft.com/office/drawing/2014/main" id="{82AFA4DD-7FA1-131F-930F-8348279A30A0}"/>
              </a:ext>
            </a:extLst>
          </p:cNvPr>
          <p:cNvPicPr>
            <a:picLocks noChangeAspect="1"/>
          </p:cNvPicPr>
          <p:nvPr/>
        </p:nvPicPr>
        <p:blipFill>
          <a:blip r:embed="rId2"/>
          <a:stretch>
            <a:fillRect/>
          </a:stretch>
        </p:blipFill>
        <p:spPr>
          <a:xfrm>
            <a:off x="0" y="1295127"/>
            <a:ext cx="12192000" cy="4958626"/>
          </a:xfrm>
          <a:prstGeom prst="rect">
            <a:avLst/>
          </a:prstGeom>
        </p:spPr>
      </p:pic>
      <p:sp>
        <p:nvSpPr>
          <p:cNvPr id="9" name="Right Brace 8">
            <a:extLst>
              <a:ext uri="{FF2B5EF4-FFF2-40B4-BE49-F238E27FC236}">
                <a16:creationId xmlns:a16="http://schemas.microsoft.com/office/drawing/2014/main" id="{F244F96A-5F9D-7919-8C76-04E3AD16D0EE}"/>
              </a:ext>
            </a:extLst>
          </p:cNvPr>
          <p:cNvSpPr/>
          <p:nvPr/>
        </p:nvSpPr>
        <p:spPr>
          <a:xfrm>
            <a:off x="5930900" y="1295127"/>
            <a:ext cx="317500" cy="1879873"/>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10" name="TextBox 9">
            <a:extLst>
              <a:ext uri="{FF2B5EF4-FFF2-40B4-BE49-F238E27FC236}">
                <a16:creationId xmlns:a16="http://schemas.microsoft.com/office/drawing/2014/main" id="{911B8A6B-EC2B-70F3-324F-55FBAEBBD55A}"/>
              </a:ext>
            </a:extLst>
          </p:cNvPr>
          <p:cNvSpPr txBox="1"/>
          <p:nvPr/>
        </p:nvSpPr>
        <p:spPr>
          <a:xfrm>
            <a:off x="6362700" y="1498327"/>
            <a:ext cx="5461000" cy="1754326"/>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fr-FR" dirty="0"/>
              <a:t>Le flux « </a:t>
            </a:r>
            <a:r>
              <a:rPr lang="fr-FR" dirty="0" err="1"/>
              <a:t>TrackedVideoStream</a:t>
            </a:r>
            <a:r>
              <a:rPr lang="fr-FR" dirty="0"/>
              <a:t> » est envoyé à travers </a:t>
            </a:r>
            <a:r>
              <a:rPr lang="fr-FR" dirty="0" err="1"/>
              <a:t>PlusOpenIGTLinkServer</a:t>
            </a:r>
            <a:r>
              <a:rPr lang="fr-FR" dirty="0"/>
              <a:t> par le port 18944 modifiable par l’option « </a:t>
            </a:r>
            <a:r>
              <a:rPr lang="fr-FR" dirty="0" err="1"/>
              <a:t>ListeningPort</a:t>
            </a:r>
            <a:r>
              <a:rPr lang="fr-FR" dirty="0"/>
              <a:t> ». Les types d’informations envoyées sont précisées (IMAGE pour la vidéo et TRANSFORM pour la position du tracker de la sonde échographique).  </a:t>
            </a:r>
            <a:endParaRPr lang="fr-FR" i="1" dirty="0"/>
          </a:p>
        </p:txBody>
      </p:sp>
      <p:sp>
        <p:nvSpPr>
          <p:cNvPr id="11" name="Right Brace 10">
            <a:extLst>
              <a:ext uri="{FF2B5EF4-FFF2-40B4-BE49-F238E27FC236}">
                <a16:creationId xmlns:a16="http://schemas.microsoft.com/office/drawing/2014/main" id="{3EDA0C11-289F-7D4A-F889-8A634CB8996B}"/>
              </a:ext>
            </a:extLst>
          </p:cNvPr>
          <p:cNvSpPr/>
          <p:nvPr/>
        </p:nvSpPr>
        <p:spPr>
          <a:xfrm>
            <a:off x="5930900" y="3398643"/>
            <a:ext cx="317500" cy="2855110"/>
          </a:xfrm>
          <a:prstGeom prst="rightBrace">
            <a:avLst/>
          </a:prstGeom>
          <a:ln>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12" name="TextBox 11">
            <a:extLst>
              <a:ext uri="{FF2B5EF4-FFF2-40B4-BE49-F238E27FC236}">
                <a16:creationId xmlns:a16="http://schemas.microsoft.com/office/drawing/2014/main" id="{46DF0EA3-80F9-76DD-9E13-BB72594F7F6D}"/>
              </a:ext>
            </a:extLst>
          </p:cNvPr>
          <p:cNvSpPr txBox="1"/>
          <p:nvPr/>
        </p:nvSpPr>
        <p:spPr>
          <a:xfrm>
            <a:off x="6388100" y="3991793"/>
            <a:ext cx="4826000" cy="1477328"/>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fr-FR" dirty="0"/>
              <a:t>Paragraphe qui concerne la configuration de </a:t>
            </a:r>
            <a:r>
              <a:rPr lang="fr-FR" dirty="0" err="1"/>
              <a:t>fCal</a:t>
            </a:r>
            <a:r>
              <a:rPr lang="fr-FR" dirty="0"/>
              <a:t>. Dans le cas de notre setup expérimental, seule la calibration temporelle est faite à l’aide de </a:t>
            </a:r>
            <a:r>
              <a:rPr lang="fr-FR" dirty="0" err="1"/>
              <a:t>fCal</a:t>
            </a:r>
            <a:r>
              <a:rPr lang="fr-FR" dirty="0"/>
              <a:t>. Le paramètre « </a:t>
            </a:r>
            <a:r>
              <a:rPr lang="fr-FR" dirty="0" err="1"/>
              <a:t>TemporalCalibrationDurationSec</a:t>
            </a:r>
            <a:r>
              <a:rPr lang="fr-FR" dirty="0"/>
              <a:t> » permet de modifier la durée de la calibration</a:t>
            </a:r>
            <a:endParaRPr lang="fr-FR" i="1" dirty="0"/>
          </a:p>
        </p:txBody>
      </p:sp>
    </p:spTree>
    <p:extLst>
      <p:ext uri="{BB962C8B-B14F-4D97-AF65-F5344CB8AC3E}">
        <p14:creationId xmlns:p14="http://schemas.microsoft.com/office/powerpoint/2010/main" val="169586882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1F1116-C36E-1C6C-8A35-5CD92C97C427}"/>
              </a:ext>
            </a:extLst>
          </p:cNvPr>
          <p:cNvSpPr>
            <a:spLocks noGrp="1"/>
          </p:cNvSpPr>
          <p:nvPr>
            <p:ph type="title"/>
          </p:nvPr>
        </p:nvSpPr>
        <p:spPr>
          <a:xfrm>
            <a:off x="523240" y="136525"/>
            <a:ext cx="10515600" cy="1325563"/>
          </a:xfrm>
        </p:spPr>
        <p:txBody>
          <a:bodyPr/>
          <a:lstStyle/>
          <a:p>
            <a:r>
              <a:rPr lang="fr-FR" dirty="0"/>
              <a:t>Fichier de configuration CALIBRATION</a:t>
            </a:r>
          </a:p>
        </p:txBody>
      </p:sp>
      <p:sp>
        <p:nvSpPr>
          <p:cNvPr id="4" name="Slide Number Placeholder 3">
            <a:extLst>
              <a:ext uri="{FF2B5EF4-FFF2-40B4-BE49-F238E27FC236}">
                <a16:creationId xmlns:a16="http://schemas.microsoft.com/office/drawing/2014/main" id="{2905840D-CD1C-90EC-38C7-EAEDFBF9C859}"/>
              </a:ext>
            </a:extLst>
          </p:cNvPr>
          <p:cNvSpPr>
            <a:spLocks noGrp="1"/>
          </p:cNvSpPr>
          <p:nvPr>
            <p:ph type="sldNum" sz="quarter" idx="12"/>
          </p:nvPr>
        </p:nvSpPr>
        <p:spPr/>
        <p:txBody>
          <a:bodyPr/>
          <a:lstStyle/>
          <a:p>
            <a:fld id="{10522D5D-170D-4D85-833E-DF658BD1E8D1}" type="slidenum">
              <a:rPr lang="fr-FR" smtClean="0"/>
              <a:t>63</a:t>
            </a:fld>
            <a:endParaRPr lang="fr-FR"/>
          </a:p>
        </p:txBody>
      </p:sp>
      <p:pic>
        <p:nvPicPr>
          <p:cNvPr id="5" name="Picture 4">
            <a:extLst>
              <a:ext uri="{FF2B5EF4-FFF2-40B4-BE49-F238E27FC236}">
                <a16:creationId xmlns:a16="http://schemas.microsoft.com/office/drawing/2014/main" id="{B59FD2F9-14F7-AFA6-8185-1EF2A2C275B2}"/>
              </a:ext>
            </a:extLst>
          </p:cNvPr>
          <p:cNvPicPr>
            <a:picLocks noChangeAspect="1"/>
          </p:cNvPicPr>
          <p:nvPr/>
        </p:nvPicPr>
        <p:blipFill>
          <a:blip r:embed="rId2"/>
          <a:stretch>
            <a:fillRect/>
          </a:stretch>
        </p:blipFill>
        <p:spPr>
          <a:xfrm>
            <a:off x="0" y="1303234"/>
            <a:ext cx="12192000" cy="5554766"/>
          </a:xfrm>
          <a:prstGeom prst="rect">
            <a:avLst/>
          </a:prstGeom>
        </p:spPr>
      </p:pic>
      <p:sp>
        <p:nvSpPr>
          <p:cNvPr id="7" name="Right Brace 6">
            <a:extLst>
              <a:ext uri="{FF2B5EF4-FFF2-40B4-BE49-F238E27FC236}">
                <a16:creationId xmlns:a16="http://schemas.microsoft.com/office/drawing/2014/main" id="{AE61E29B-79FA-AB41-B0CC-58705D7ECFDC}"/>
              </a:ext>
            </a:extLst>
          </p:cNvPr>
          <p:cNvSpPr/>
          <p:nvPr/>
        </p:nvSpPr>
        <p:spPr>
          <a:xfrm>
            <a:off x="4152900" y="1854200"/>
            <a:ext cx="317500" cy="199390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8" name="TextBox 7">
            <a:extLst>
              <a:ext uri="{FF2B5EF4-FFF2-40B4-BE49-F238E27FC236}">
                <a16:creationId xmlns:a16="http://schemas.microsoft.com/office/drawing/2014/main" id="{06ADB304-C9D1-AD0C-73B6-3D06AC15CC9A}"/>
              </a:ext>
            </a:extLst>
          </p:cNvPr>
          <p:cNvSpPr txBox="1"/>
          <p:nvPr/>
        </p:nvSpPr>
        <p:spPr>
          <a:xfrm>
            <a:off x="4572000" y="1765300"/>
            <a:ext cx="7315200" cy="1754326"/>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fr-FR" dirty="0"/>
              <a:t>Paragraphe qui concerne la configuration de l’</a:t>
            </a:r>
            <a:r>
              <a:rPr lang="fr-FR" dirty="0" err="1"/>
              <a:t>Optitrack</a:t>
            </a:r>
            <a:r>
              <a:rPr lang="fr-FR" dirty="0"/>
              <a:t>. </a:t>
            </a:r>
          </a:p>
          <a:p>
            <a:r>
              <a:rPr lang="fr-FR" dirty="0"/>
              <a:t>Rien n’est à changer à part le temps calculé pendant la calibration temporelle : </a:t>
            </a:r>
            <a:r>
              <a:rPr lang="fr-FR" b="1" dirty="0" err="1"/>
              <a:t>LocalTimeOffsetSec</a:t>
            </a:r>
            <a:r>
              <a:rPr lang="fr-FR" b="1" dirty="0"/>
              <a:t>=«  ».</a:t>
            </a:r>
          </a:p>
          <a:p>
            <a:r>
              <a:rPr lang="fr-FR" dirty="0"/>
              <a:t>Pour la calibration, la position du tracker de la sonde est </a:t>
            </a:r>
            <a:r>
              <a:rPr lang="fr-FR" dirty="0" err="1"/>
              <a:t>streamé</a:t>
            </a:r>
            <a:r>
              <a:rPr lang="fr-FR" dirty="0"/>
              <a:t> par </a:t>
            </a:r>
            <a:r>
              <a:rPr lang="fr-FR" dirty="0" err="1"/>
              <a:t>Optitrack</a:t>
            </a:r>
            <a:r>
              <a:rPr lang="fr-FR" dirty="0"/>
              <a:t> « Probe », ainsi que la position du </a:t>
            </a:r>
            <a:r>
              <a:rPr lang="fr-FR" dirty="0" err="1"/>
              <a:t>stylus</a:t>
            </a:r>
            <a:r>
              <a:rPr lang="fr-FR" dirty="0"/>
              <a:t> « Stylus ». </a:t>
            </a:r>
            <a:r>
              <a:rPr lang="fr-FR" i="1" dirty="0"/>
              <a:t>Un flux « </a:t>
            </a:r>
            <a:r>
              <a:rPr lang="fr-FR" i="1" dirty="0" err="1"/>
              <a:t>TrackerStream</a:t>
            </a:r>
            <a:r>
              <a:rPr lang="fr-FR" i="1" dirty="0"/>
              <a:t> » est créé avec ces deux infos.</a:t>
            </a:r>
          </a:p>
        </p:txBody>
      </p:sp>
      <p:sp>
        <p:nvSpPr>
          <p:cNvPr id="9" name="Right Brace 8">
            <a:extLst>
              <a:ext uri="{FF2B5EF4-FFF2-40B4-BE49-F238E27FC236}">
                <a16:creationId xmlns:a16="http://schemas.microsoft.com/office/drawing/2014/main" id="{F728573E-C1E6-BEE4-ACFA-C80C65BFFB83}"/>
              </a:ext>
            </a:extLst>
          </p:cNvPr>
          <p:cNvSpPr/>
          <p:nvPr/>
        </p:nvSpPr>
        <p:spPr>
          <a:xfrm>
            <a:off x="6261100" y="3848100"/>
            <a:ext cx="317500" cy="1816100"/>
          </a:xfrm>
          <a:prstGeom prst="rightBrace">
            <a:avLst/>
          </a:prstGeom>
          <a:ln>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10" name="TextBox 9">
            <a:extLst>
              <a:ext uri="{FF2B5EF4-FFF2-40B4-BE49-F238E27FC236}">
                <a16:creationId xmlns:a16="http://schemas.microsoft.com/office/drawing/2014/main" id="{AA7CCB65-73B8-8136-FC8C-F9CA1CFD0288}"/>
              </a:ext>
            </a:extLst>
          </p:cNvPr>
          <p:cNvSpPr txBox="1"/>
          <p:nvPr/>
        </p:nvSpPr>
        <p:spPr>
          <a:xfrm>
            <a:off x="6718300" y="3742750"/>
            <a:ext cx="4826000" cy="1754326"/>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fr-FR" dirty="0"/>
              <a:t>Paragraphe qui concerne la configuration de la vidéo de l’échographe. La première ligne est spécifique au matériel de capture vidéo utilisé.</a:t>
            </a:r>
          </a:p>
          <a:p>
            <a:r>
              <a:rPr lang="fr-FR" dirty="0" err="1"/>
              <a:t>ClipRectangleOrigin</a:t>
            </a:r>
            <a:r>
              <a:rPr lang="fr-FR" dirty="0"/>
              <a:t> et </a:t>
            </a:r>
            <a:r>
              <a:rPr lang="fr-FR" dirty="0" err="1"/>
              <a:t>ClipRectangleSize</a:t>
            </a:r>
            <a:r>
              <a:rPr lang="fr-FR" dirty="0"/>
              <a:t> est un premier rognage effectué de l’image échographique. </a:t>
            </a:r>
            <a:r>
              <a:rPr lang="fr-FR" i="1" dirty="0"/>
              <a:t>Un flux « </a:t>
            </a:r>
            <a:r>
              <a:rPr lang="fr-FR" i="1" dirty="0" err="1"/>
              <a:t>VideoStream</a:t>
            </a:r>
            <a:r>
              <a:rPr lang="fr-FR" i="1" dirty="0"/>
              <a:t> » est créé. </a:t>
            </a:r>
          </a:p>
        </p:txBody>
      </p:sp>
      <p:sp>
        <p:nvSpPr>
          <p:cNvPr id="11" name="Right Brace 10">
            <a:extLst>
              <a:ext uri="{FF2B5EF4-FFF2-40B4-BE49-F238E27FC236}">
                <a16:creationId xmlns:a16="http://schemas.microsoft.com/office/drawing/2014/main" id="{A141364D-18DE-A29D-B52D-F6435077C90B}"/>
              </a:ext>
            </a:extLst>
          </p:cNvPr>
          <p:cNvSpPr/>
          <p:nvPr/>
        </p:nvSpPr>
        <p:spPr>
          <a:xfrm>
            <a:off x="6261100" y="5662218"/>
            <a:ext cx="317500" cy="1059258"/>
          </a:xfrm>
          <a:prstGeom prst="rightBrace">
            <a:avLst/>
          </a:prstGeom>
          <a:ln/>
        </p:spPr>
        <p:style>
          <a:lnRef idx="1">
            <a:schemeClr val="dk1"/>
          </a:lnRef>
          <a:fillRef idx="0">
            <a:schemeClr val="dk1"/>
          </a:fillRef>
          <a:effectRef idx="0">
            <a:schemeClr val="dk1"/>
          </a:effectRef>
          <a:fontRef idx="minor">
            <a:schemeClr val="tx1"/>
          </a:fontRef>
        </p:style>
        <p:txBody>
          <a:bodyPr rtlCol="0" anchor="ctr"/>
          <a:lstStyle/>
          <a:p>
            <a:pPr algn="ctr"/>
            <a:endParaRPr lang="fr-FR"/>
          </a:p>
        </p:txBody>
      </p:sp>
      <p:sp>
        <p:nvSpPr>
          <p:cNvPr id="12" name="TextBox 11">
            <a:extLst>
              <a:ext uri="{FF2B5EF4-FFF2-40B4-BE49-F238E27FC236}">
                <a16:creationId xmlns:a16="http://schemas.microsoft.com/office/drawing/2014/main" id="{5D887BF5-9F57-2136-B27A-9AC663CF5ECA}"/>
              </a:ext>
            </a:extLst>
          </p:cNvPr>
          <p:cNvSpPr txBox="1"/>
          <p:nvPr/>
        </p:nvSpPr>
        <p:spPr>
          <a:xfrm>
            <a:off x="6718300" y="5734667"/>
            <a:ext cx="4826000" cy="92333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fr-FR" i="1" dirty="0"/>
              <a:t>Un flux « </a:t>
            </a:r>
            <a:r>
              <a:rPr lang="fr-FR" i="1" dirty="0" err="1"/>
              <a:t>TrackedVideoStream</a:t>
            </a:r>
            <a:r>
              <a:rPr lang="fr-FR" i="1" dirty="0"/>
              <a:t> » est créé à partir des deux flux « </a:t>
            </a:r>
            <a:r>
              <a:rPr lang="fr-FR" i="1" dirty="0" err="1"/>
              <a:t>TrackerStream</a:t>
            </a:r>
            <a:r>
              <a:rPr lang="fr-FR" i="1" dirty="0"/>
              <a:t> » et « </a:t>
            </a:r>
            <a:r>
              <a:rPr lang="fr-FR" i="1" dirty="0" err="1"/>
              <a:t>VideoStream</a:t>
            </a:r>
            <a:r>
              <a:rPr lang="fr-FR" i="1" dirty="0"/>
              <a:t> » précédents. </a:t>
            </a:r>
          </a:p>
        </p:txBody>
      </p:sp>
    </p:spTree>
    <p:extLst>
      <p:ext uri="{BB962C8B-B14F-4D97-AF65-F5344CB8AC3E}">
        <p14:creationId xmlns:p14="http://schemas.microsoft.com/office/powerpoint/2010/main" val="22885857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905840D-CD1C-90EC-38C7-EAEDFBF9C859}"/>
              </a:ext>
            </a:extLst>
          </p:cNvPr>
          <p:cNvSpPr>
            <a:spLocks noGrp="1"/>
          </p:cNvSpPr>
          <p:nvPr>
            <p:ph type="sldNum" sz="quarter" idx="12"/>
          </p:nvPr>
        </p:nvSpPr>
        <p:spPr/>
        <p:txBody>
          <a:bodyPr/>
          <a:lstStyle/>
          <a:p>
            <a:fld id="{10522D5D-170D-4D85-833E-DF658BD1E8D1}" type="slidenum">
              <a:rPr lang="fr-FR" smtClean="0"/>
              <a:t>64</a:t>
            </a:fld>
            <a:endParaRPr lang="fr-FR"/>
          </a:p>
        </p:txBody>
      </p:sp>
      <p:pic>
        <p:nvPicPr>
          <p:cNvPr id="3" name="Picture 2">
            <a:extLst>
              <a:ext uri="{FF2B5EF4-FFF2-40B4-BE49-F238E27FC236}">
                <a16:creationId xmlns:a16="http://schemas.microsoft.com/office/drawing/2014/main" id="{9F25BD4B-B68A-4496-2143-94870442378F}"/>
              </a:ext>
            </a:extLst>
          </p:cNvPr>
          <p:cNvPicPr>
            <a:picLocks noChangeAspect="1"/>
          </p:cNvPicPr>
          <p:nvPr/>
        </p:nvPicPr>
        <p:blipFill>
          <a:blip r:embed="rId2"/>
          <a:stretch>
            <a:fillRect/>
          </a:stretch>
        </p:blipFill>
        <p:spPr>
          <a:xfrm>
            <a:off x="0" y="1002833"/>
            <a:ext cx="12192000" cy="4852334"/>
          </a:xfrm>
          <a:prstGeom prst="rect">
            <a:avLst/>
          </a:prstGeom>
        </p:spPr>
      </p:pic>
      <p:sp>
        <p:nvSpPr>
          <p:cNvPr id="6" name="Right Brace 5">
            <a:extLst>
              <a:ext uri="{FF2B5EF4-FFF2-40B4-BE49-F238E27FC236}">
                <a16:creationId xmlns:a16="http://schemas.microsoft.com/office/drawing/2014/main" id="{9AFFE467-A3E3-55E8-B3B2-CD5794973179}"/>
              </a:ext>
            </a:extLst>
          </p:cNvPr>
          <p:cNvSpPr/>
          <p:nvPr/>
        </p:nvSpPr>
        <p:spPr>
          <a:xfrm>
            <a:off x="5930900" y="1295127"/>
            <a:ext cx="317500" cy="1879873"/>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7" name="TextBox 6">
            <a:extLst>
              <a:ext uri="{FF2B5EF4-FFF2-40B4-BE49-F238E27FC236}">
                <a16:creationId xmlns:a16="http://schemas.microsoft.com/office/drawing/2014/main" id="{46E1A5BC-5399-6342-9B57-C8F180119CAE}"/>
              </a:ext>
            </a:extLst>
          </p:cNvPr>
          <p:cNvSpPr txBox="1"/>
          <p:nvPr/>
        </p:nvSpPr>
        <p:spPr>
          <a:xfrm>
            <a:off x="6362700" y="1498327"/>
            <a:ext cx="5461000" cy="2031325"/>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fr-FR" dirty="0"/>
              <a:t>Le flux « </a:t>
            </a:r>
            <a:r>
              <a:rPr lang="fr-FR" dirty="0" err="1"/>
              <a:t>TrackedVideoStream</a:t>
            </a:r>
            <a:r>
              <a:rPr lang="fr-FR" dirty="0"/>
              <a:t> » est envoyé à travers </a:t>
            </a:r>
            <a:r>
              <a:rPr lang="fr-FR" dirty="0" err="1"/>
              <a:t>PlusOpenIGTLinkServer</a:t>
            </a:r>
            <a:r>
              <a:rPr lang="fr-FR" dirty="0"/>
              <a:t> par le port 18944 modifiable par l’option « </a:t>
            </a:r>
            <a:r>
              <a:rPr lang="fr-FR" dirty="0" err="1"/>
              <a:t>ListeningPort</a:t>
            </a:r>
            <a:r>
              <a:rPr lang="fr-FR" dirty="0"/>
              <a:t> ». Les types d’informations envoyées sont précisées : </a:t>
            </a:r>
          </a:p>
          <a:p>
            <a:pPr marL="285750" indent="-285750">
              <a:buFontTx/>
              <a:buChar char="-"/>
            </a:pPr>
            <a:r>
              <a:rPr lang="fr-FR" dirty="0"/>
              <a:t>IMAGE pour la vidéo </a:t>
            </a:r>
          </a:p>
          <a:p>
            <a:pPr marL="285750" indent="-285750">
              <a:buFontTx/>
              <a:buChar char="-"/>
            </a:pPr>
            <a:r>
              <a:rPr lang="fr-FR" dirty="0"/>
              <a:t>TRANSFORM pour la </a:t>
            </a:r>
            <a:r>
              <a:rPr lang="fr-FR" b="1" dirty="0"/>
              <a:t>position du tracker de la sonde par rapport à celui du </a:t>
            </a:r>
            <a:r>
              <a:rPr lang="fr-FR" b="1" dirty="0" err="1"/>
              <a:t>stylus</a:t>
            </a:r>
            <a:r>
              <a:rPr lang="fr-FR" b="1" dirty="0"/>
              <a:t>.</a:t>
            </a:r>
            <a:endParaRPr lang="fr-FR" b="1" i="1" dirty="0"/>
          </a:p>
        </p:txBody>
      </p:sp>
      <p:sp>
        <p:nvSpPr>
          <p:cNvPr id="8" name="Right Brace 7">
            <a:extLst>
              <a:ext uri="{FF2B5EF4-FFF2-40B4-BE49-F238E27FC236}">
                <a16:creationId xmlns:a16="http://schemas.microsoft.com/office/drawing/2014/main" id="{1188411E-BA2C-C635-9A34-2EA4DF1D914C}"/>
              </a:ext>
            </a:extLst>
          </p:cNvPr>
          <p:cNvSpPr/>
          <p:nvPr/>
        </p:nvSpPr>
        <p:spPr>
          <a:xfrm>
            <a:off x="5930900" y="3398643"/>
            <a:ext cx="317500" cy="2855110"/>
          </a:xfrm>
          <a:prstGeom prst="rightBrace">
            <a:avLst/>
          </a:prstGeom>
          <a:ln>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9" name="TextBox 8">
            <a:extLst>
              <a:ext uri="{FF2B5EF4-FFF2-40B4-BE49-F238E27FC236}">
                <a16:creationId xmlns:a16="http://schemas.microsoft.com/office/drawing/2014/main" id="{832CF539-C068-304F-F7B5-6636F0ED4651}"/>
              </a:ext>
            </a:extLst>
          </p:cNvPr>
          <p:cNvSpPr txBox="1"/>
          <p:nvPr/>
        </p:nvSpPr>
        <p:spPr>
          <a:xfrm>
            <a:off x="6388100" y="3991793"/>
            <a:ext cx="4826000" cy="1477328"/>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fr-FR" dirty="0"/>
              <a:t>Paragraphe qui concerne la configuration de </a:t>
            </a:r>
            <a:r>
              <a:rPr lang="fr-FR" dirty="0" err="1"/>
              <a:t>fCal</a:t>
            </a:r>
            <a:r>
              <a:rPr lang="fr-FR" dirty="0"/>
              <a:t>. Dans le cas de notre setup expérimental, seule la calibration temporelle est faite à l’aide de </a:t>
            </a:r>
            <a:r>
              <a:rPr lang="fr-FR" dirty="0" err="1"/>
              <a:t>fCal</a:t>
            </a:r>
            <a:r>
              <a:rPr lang="fr-FR" dirty="0"/>
              <a:t>. Le paramètre « </a:t>
            </a:r>
            <a:r>
              <a:rPr lang="fr-FR" dirty="0" err="1"/>
              <a:t>TemporalCalibrationDurationSec</a:t>
            </a:r>
            <a:r>
              <a:rPr lang="fr-FR" dirty="0"/>
              <a:t> » permet de modifier la durée de la calibration</a:t>
            </a:r>
            <a:endParaRPr lang="fr-FR" i="1" dirty="0"/>
          </a:p>
        </p:txBody>
      </p:sp>
    </p:spTree>
    <p:extLst>
      <p:ext uri="{BB962C8B-B14F-4D97-AF65-F5344CB8AC3E}">
        <p14:creationId xmlns:p14="http://schemas.microsoft.com/office/powerpoint/2010/main" val="325168754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0" y="1122363"/>
            <a:ext cx="11823032" cy="2387600"/>
          </a:xfrm>
        </p:spPr>
        <p:txBody>
          <a:bodyPr/>
          <a:lstStyle/>
          <a:p>
            <a:r>
              <a:rPr lang="fr-FR" b="1" dirty="0"/>
              <a:t>HIERARCHIE DES DONNEES DANS 3D SLICER</a:t>
            </a:r>
          </a:p>
        </p:txBody>
      </p:sp>
      <p:sp>
        <p:nvSpPr>
          <p:cNvPr id="3" name="Espace réservé du numéro de diapositive 2"/>
          <p:cNvSpPr>
            <a:spLocks noGrp="1"/>
          </p:cNvSpPr>
          <p:nvPr>
            <p:ph type="sldNum" sz="quarter" idx="12"/>
          </p:nvPr>
        </p:nvSpPr>
        <p:spPr/>
        <p:txBody>
          <a:bodyPr/>
          <a:lstStyle/>
          <a:p>
            <a:fld id="{10522D5D-170D-4D85-833E-DF658BD1E8D1}" type="slidenum">
              <a:rPr lang="fr-FR" smtClean="0"/>
              <a:t>65</a:t>
            </a:fld>
            <a:endParaRPr lang="fr-FR"/>
          </a:p>
        </p:txBody>
      </p:sp>
    </p:spTree>
    <p:extLst>
      <p:ext uri="{BB962C8B-B14F-4D97-AF65-F5344CB8AC3E}">
        <p14:creationId xmlns:p14="http://schemas.microsoft.com/office/powerpoint/2010/main" val="365568559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B674BBA9-22D6-51E4-A128-1ADAEDA2D655}"/>
              </a:ext>
            </a:extLst>
          </p:cNvPr>
          <p:cNvPicPr>
            <a:picLocks noChangeAspect="1"/>
          </p:cNvPicPr>
          <p:nvPr/>
        </p:nvPicPr>
        <p:blipFill>
          <a:blip r:embed="rId2"/>
          <a:stretch>
            <a:fillRect/>
          </a:stretch>
        </p:blipFill>
        <p:spPr>
          <a:xfrm>
            <a:off x="6409897" y="2451729"/>
            <a:ext cx="5600700" cy="2543175"/>
          </a:xfrm>
          <a:prstGeom prst="rect">
            <a:avLst/>
          </a:prstGeom>
        </p:spPr>
      </p:pic>
      <p:sp>
        <p:nvSpPr>
          <p:cNvPr id="2" name="Title 1">
            <a:extLst>
              <a:ext uri="{FF2B5EF4-FFF2-40B4-BE49-F238E27FC236}">
                <a16:creationId xmlns:a16="http://schemas.microsoft.com/office/drawing/2014/main" id="{B19BE86E-C901-DBD4-0361-698AE47E0972}"/>
              </a:ext>
            </a:extLst>
          </p:cNvPr>
          <p:cNvSpPr>
            <a:spLocks noGrp="1"/>
          </p:cNvSpPr>
          <p:nvPr>
            <p:ph type="title"/>
          </p:nvPr>
        </p:nvSpPr>
        <p:spPr/>
        <p:txBody>
          <a:bodyPr/>
          <a:lstStyle/>
          <a:p>
            <a:r>
              <a:rPr lang="fr-FR" dirty="0"/>
              <a:t>Données Slicer 3D</a:t>
            </a:r>
          </a:p>
        </p:txBody>
      </p:sp>
      <p:pic>
        <p:nvPicPr>
          <p:cNvPr id="5" name="Picture 4">
            <a:extLst>
              <a:ext uri="{FF2B5EF4-FFF2-40B4-BE49-F238E27FC236}">
                <a16:creationId xmlns:a16="http://schemas.microsoft.com/office/drawing/2014/main" id="{C907E86C-4EAA-B1A6-6552-7A4153E9860F}"/>
              </a:ext>
            </a:extLst>
          </p:cNvPr>
          <p:cNvPicPr>
            <a:picLocks noChangeAspect="1"/>
          </p:cNvPicPr>
          <p:nvPr/>
        </p:nvPicPr>
        <p:blipFill rotWithShape="1">
          <a:blip r:embed="rId3"/>
          <a:srcRect b="14849"/>
          <a:stretch/>
        </p:blipFill>
        <p:spPr>
          <a:xfrm>
            <a:off x="351544" y="1603436"/>
            <a:ext cx="5229225" cy="3455125"/>
          </a:xfrm>
          <a:prstGeom prst="rect">
            <a:avLst/>
          </a:prstGeom>
        </p:spPr>
      </p:pic>
      <p:cxnSp>
        <p:nvCxnSpPr>
          <p:cNvPr id="12" name="Straight Arrow Connector 11">
            <a:extLst>
              <a:ext uri="{FF2B5EF4-FFF2-40B4-BE49-F238E27FC236}">
                <a16:creationId xmlns:a16="http://schemas.microsoft.com/office/drawing/2014/main" id="{0FC4FB86-DC8F-0484-57DC-7736D2A0694E}"/>
              </a:ext>
            </a:extLst>
          </p:cNvPr>
          <p:cNvCxnSpPr>
            <a:cxnSpLocks/>
          </p:cNvCxnSpPr>
          <p:nvPr/>
        </p:nvCxnSpPr>
        <p:spPr>
          <a:xfrm flipH="1">
            <a:off x="1510018" y="3286433"/>
            <a:ext cx="5008228" cy="7109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E3BD91F-871E-1DFD-17A6-31C567BB2FE1}"/>
              </a:ext>
            </a:extLst>
          </p:cNvPr>
          <p:cNvCxnSpPr>
            <a:cxnSpLocks/>
          </p:cNvCxnSpPr>
          <p:nvPr/>
        </p:nvCxnSpPr>
        <p:spPr>
          <a:xfrm flipH="1">
            <a:off x="1921079" y="3438833"/>
            <a:ext cx="4606954" cy="4033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107CBCA5-6B43-3379-2375-B379227FE8FD}"/>
              </a:ext>
            </a:extLst>
          </p:cNvPr>
          <p:cNvCxnSpPr>
            <a:cxnSpLocks/>
          </p:cNvCxnSpPr>
          <p:nvPr/>
        </p:nvCxnSpPr>
        <p:spPr>
          <a:xfrm flipH="1">
            <a:off x="1434517" y="3632260"/>
            <a:ext cx="5083729" cy="5635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A6325B9C-7865-CE72-9D3C-BB58FD56EB8B}"/>
              </a:ext>
            </a:extLst>
          </p:cNvPr>
          <p:cNvCxnSpPr>
            <a:cxnSpLocks/>
          </p:cNvCxnSpPr>
          <p:nvPr/>
        </p:nvCxnSpPr>
        <p:spPr>
          <a:xfrm flipH="1">
            <a:off x="1434516" y="3859559"/>
            <a:ext cx="5073943" cy="5297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98EF2F32-4916-87DE-6B4F-FDB9956E4ECB}"/>
              </a:ext>
            </a:extLst>
          </p:cNvPr>
          <p:cNvCxnSpPr>
            <a:cxnSpLocks/>
          </p:cNvCxnSpPr>
          <p:nvPr/>
        </p:nvCxnSpPr>
        <p:spPr>
          <a:xfrm flipH="1" flipV="1">
            <a:off x="2063692" y="3494277"/>
            <a:ext cx="4434980" cy="5600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D3487F26-7377-EB77-D2BD-5DC2CE1C0B12}"/>
              </a:ext>
            </a:extLst>
          </p:cNvPr>
          <p:cNvCxnSpPr>
            <a:cxnSpLocks/>
          </p:cNvCxnSpPr>
          <p:nvPr/>
        </p:nvCxnSpPr>
        <p:spPr>
          <a:xfrm flipH="1" flipV="1">
            <a:off x="2734811" y="3695350"/>
            <a:ext cx="3783435" cy="5437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D3904CE9-9CD4-4781-AB7C-A7EE483E4AE9}"/>
              </a:ext>
            </a:extLst>
          </p:cNvPr>
          <p:cNvCxnSpPr>
            <a:cxnSpLocks/>
          </p:cNvCxnSpPr>
          <p:nvPr/>
        </p:nvCxnSpPr>
        <p:spPr>
          <a:xfrm flipH="1">
            <a:off x="1241571" y="4653575"/>
            <a:ext cx="5286462" cy="2361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000144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9BE86E-C901-DBD4-0361-698AE47E0972}"/>
              </a:ext>
            </a:extLst>
          </p:cNvPr>
          <p:cNvSpPr>
            <a:spLocks noGrp="1"/>
          </p:cNvSpPr>
          <p:nvPr>
            <p:ph type="title"/>
          </p:nvPr>
        </p:nvSpPr>
        <p:spPr/>
        <p:txBody>
          <a:bodyPr/>
          <a:lstStyle/>
          <a:p>
            <a:r>
              <a:rPr lang="fr-FR" dirty="0"/>
              <a:t>Données Slicer 3D</a:t>
            </a:r>
          </a:p>
        </p:txBody>
      </p:sp>
      <p:sp>
        <p:nvSpPr>
          <p:cNvPr id="33" name="TextBox 32">
            <a:extLst>
              <a:ext uri="{FF2B5EF4-FFF2-40B4-BE49-F238E27FC236}">
                <a16:creationId xmlns:a16="http://schemas.microsoft.com/office/drawing/2014/main" id="{4B9ED550-00CF-C2DC-3A25-76C4770FE0F5}"/>
              </a:ext>
            </a:extLst>
          </p:cNvPr>
          <p:cNvSpPr txBox="1"/>
          <p:nvPr/>
        </p:nvSpPr>
        <p:spPr>
          <a:xfrm>
            <a:off x="220121" y="2525754"/>
            <a:ext cx="11751757" cy="3970318"/>
          </a:xfrm>
          <a:prstGeom prst="rect">
            <a:avLst/>
          </a:prstGeom>
          <a:noFill/>
        </p:spPr>
        <p:txBody>
          <a:bodyPr wrap="square" rtlCol="0">
            <a:spAutoFit/>
          </a:bodyPr>
          <a:lstStyle/>
          <a:p>
            <a:pPr marL="285750" indent="-285750">
              <a:buFontTx/>
              <a:buChar char="-"/>
            </a:pPr>
            <a:r>
              <a:rPr lang="fr-FR" b="1" dirty="0"/>
              <a:t>2020-10-13-Scene.mrml : </a:t>
            </a:r>
            <a:r>
              <a:rPr lang="fr-FR" dirty="0"/>
              <a:t>fichier général de la « scène », qui liste tous les éléments que doit charger Slicer 3D pour avoir le </a:t>
            </a:r>
            <a:r>
              <a:rPr lang="fr-FR" dirty="0" err="1"/>
              <a:t>workspace</a:t>
            </a:r>
            <a:r>
              <a:rPr lang="fr-FR" dirty="0"/>
              <a:t> complet (donc les fichiers h5, </a:t>
            </a:r>
            <a:r>
              <a:rPr lang="fr-FR" dirty="0" err="1"/>
              <a:t>vtk</a:t>
            </a:r>
            <a:r>
              <a:rPr lang="fr-FR" dirty="0"/>
              <a:t>, </a:t>
            </a:r>
            <a:r>
              <a:rPr lang="fr-FR" dirty="0" err="1"/>
              <a:t>nrrd</a:t>
            </a:r>
            <a:r>
              <a:rPr lang="fr-FR" dirty="0"/>
              <a:t>, </a:t>
            </a:r>
            <a:r>
              <a:rPr lang="fr-FR" dirty="0" err="1"/>
              <a:t>mha</a:t>
            </a:r>
            <a:r>
              <a:rPr lang="fr-FR" dirty="0"/>
              <a:t>, etc.)</a:t>
            </a:r>
            <a:endParaRPr lang="fr-FR" b="1" dirty="0"/>
          </a:p>
          <a:p>
            <a:pPr marL="285750" indent="-285750">
              <a:buFontTx/>
              <a:buChar char="-"/>
            </a:pPr>
            <a:r>
              <a:rPr lang="fr-FR" b="1" dirty="0"/>
              <a:t>ImageToProbe.h5 </a:t>
            </a:r>
            <a:r>
              <a:rPr lang="fr-FR" dirty="0"/>
              <a:t>: transformée fixe (n’évolue pas dans le temps) entre le tracker de la sonde et le référentiel de l’image échographique. Ce fichier est créé pendant la calibration de la sonde et peut être modifié à posteriori, pour refaire une reconstruction de volume 3D. </a:t>
            </a:r>
          </a:p>
          <a:p>
            <a:pPr marL="285750" indent="-285750">
              <a:buFontTx/>
              <a:buChar char="-"/>
            </a:pPr>
            <a:r>
              <a:rPr lang="fr-FR" b="1" dirty="0" err="1"/>
              <a:t>Locator_ProbeToTracker.vtk</a:t>
            </a:r>
            <a:r>
              <a:rPr lang="fr-FR" b="1" dirty="0"/>
              <a:t> </a:t>
            </a:r>
            <a:r>
              <a:rPr lang="fr-FR" dirty="0"/>
              <a:t>: modèle 3D d’aiguille (qui, dans ce cas, représente la position du tracker de la sonde.)</a:t>
            </a:r>
          </a:p>
          <a:p>
            <a:pPr marL="285750" indent="-285750">
              <a:buFontTx/>
              <a:buChar char="-"/>
            </a:pPr>
            <a:r>
              <a:rPr lang="fr-FR" b="1" dirty="0"/>
              <a:t>S7_STSM_1.1.nrrd </a:t>
            </a:r>
            <a:r>
              <a:rPr lang="fr-FR" dirty="0"/>
              <a:t>: volume 3D reconstruit à partir des </a:t>
            </a:r>
            <a:r>
              <a:rPr lang="fr-FR" dirty="0" err="1"/>
              <a:t>sweeps</a:t>
            </a:r>
            <a:r>
              <a:rPr lang="fr-FR" dirty="0"/>
              <a:t> multiples d’échographie 2D (créé par le module « Volume reconstruction » de Slicer 3D).</a:t>
            </a:r>
          </a:p>
          <a:p>
            <a:pPr marL="285750" indent="-285750">
              <a:buFontTx/>
              <a:buChar char="-"/>
            </a:pPr>
            <a:r>
              <a:rPr lang="fr-FR" b="1" dirty="0" err="1"/>
              <a:t>Segmentation.seg.nrrd</a:t>
            </a:r>
            <a:r>
              <a:rPr lang="fr-FR" b="1" dirty="0"/>
              <a:t> </a:t>
            </a:r>
            <a:r>
              <a:rPr lang="fr-FR" dirty="0"/>
              <a:t>: Segmentation qui inclut les deux segments ST et SM, effectuée sur le volume S7_STSM_1.1.nrrd</a:t>
            </a:r>
          </a:p>
          <a:p>
            <a:pPr marL="285750" indent="-285750">
              <a:buFontTx/>
              <a:buChar char="-"/>
            </a:pPr>
            <a:r>
              <a:rPr lang="fr-FR" b="1" dirty="0"/>
              <a:t>Sequence_3.seq.nrrd </a:t>
            </a:r>
            <a:r>
              <a:rPr lang="fr-FR" dirty="0"/>
              <a:t>: Ensemble des images échographiques 2D obtenues au cours de l’acquisition (image + timestamps).</a:t>
            </a:r>
          </a:p>
          <a:p>
            <a:pPr marL="285750" indent="-285750">
              <a:buFontTx/>
              <a:buChar char="-"/>
            </a:pPr>
            <a:r>
              <a:rPr lang="fr-FR" b="1" dirty="0"/>
              <a:t>Sequence_4-Sequence_4-Seq.seq.mha </a:t>
            </a:r>
            <a:r>
              <a:rPr lang="fr-FR" dirty="0"/>
              <a:t>: Ensemble des positions 3D du tracker de la sonde au cours de l’</a:t>
            </a:r>
            <a:r>
              <a:rPr lang="fr-FR" dirty="0" err="1"/>
              <a:t>acquisiton</a:t>
            </a:r>
            <a:r>
              <a:rPr lang="fr-FR" dirty="0"/>
              <a:t> (transformée par rapport au référentiel du labo + timestamps). </a:t>
            </a:r>
          </a:p>
          <a:p>
            <a:pPr marL="285750" indent="-285750">
              <a:buFontTx/>
              <a:buChar char="-"/>
            </a:pPr>
            <a:r>
              <a:rPr lang="fr-FR" b="1" dirty="0"/>
              <a:t>Table_1.schema.tsv / Table_1.tsv </a:t>
            </a:r>
            <a:r>
              <a:rPr lang="fr-FR" dirty="0"/>
              <a:t>: tableau de résultats (dans ce cas, de volume des segmentations). </a:t>
            </a:r>
          </a:p>
        </p:txBody>
      </p:sp>
      <p:pic>
        <p:nvPicPr>
          <p:cNvPr id="15" name="Picture 14">
            <a:extLst>
              <a:ext uri="{FF2B5EF4-FFF2-40B4-BE49-F238E27FC236}">
                <a16:creationId xmlns:a16="http://schemas.microsoft.com/office/drawing/2014/main" id="{D117852B-DF24-F691-C352-FBB376BA37C5}"/>
              </a:ext>
            </a:extLst>
          </p:cNvPr>
          <p:cNvPicPr>
            <a:picLocks noChangeAspect="1"/>
          </p:cNvPicPr>
          <p:nvPr/>
        </p:nvPicPr>
        <p:blipFill>
          <a:blip r:embed="rId2"/>
          <a:stretch>
            <a:fillRect/>
          </a:stretch>
        </p:blipFill>
        <p:spPr>
          <a:xfrm>
            <a:off x="7273255" y="174458"/>
            <a:ext cx="4803750" cy="2181295"/>
          </a:xfrm>
          <a:prstGeom prst="rect">
            <a:avLst/>
          </a:prstGeom>
        </p:spPr>
      </p:pic>
    </p:spTree>
    <p:extLst>
      <p:ext uri="{BB962C8B-B14F-4D97-AF65-F5344CB8AC3E}">
        <p14:creationId xmlns:p14="http://schemas.microsoft.com/office/powerpoint/2010/main" val="74069544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9BE86E-C901-DBD4-0361-698AE47E0972}"/>
              </a:ext>
            </a:extLst>
          </p:cNvPr>
          <p:cNvSpPr>
            <a:spLocks noGrp="1"/>
          </p:cNvSpPr>
          <p:nvPr>
            <p:ph type="title"/>
          </p:nvPr>
        </p:nvSpPr>
        <p:spPr/>
        <p:txBody>
          <a:bodyPr/>
          <a:lstStyle/>
          <a:p>
            <a:r>
              <a:rPr lang="fr-FR" dirty="0"/>
              <a:t>Hiérarchie données</a:t>
            </a:r>
          </a:p>
        </p:txBody>
      </p:sp>
      <p:pic>
        <p:nvPicPr>
          <p:cNvPr id="4" name="Picture 3">
            <a:extLst>
              <a:ext uri="{FF2B5EF4-FFF2-40B4-BE49-F238E27FC236}">
                <a16:creationId xmlns:a16="http://schemas.microsoft.com/office/drawing/2014/main" id="{FE95C8A9-E18F-FCEB-1536-105A0B3F05B6}"/>
              </a:ext>
            </a:extLst>
          </p:cNvPr>
          <p:cNvPicPr>
            <a:picLocks noChangeAspect="1"/>
          </p:cNvPicPr>
          <p:nvPr/>
        </p:nvPicPr>
        <p:blipFill>
          <a:blip r:embed="rId2"/>
          <a:stretch>
            <a:fillRect/>
          </a:stretch>
        </p:blipFill>
        <p:spPr>
          <a:xfrm>
            <a:off x="838200" y="1872726"/>
            <a:ext cx="3657600" cy="2952750"/>
          </a:xfrm>
          <a:prstGeom prst="rect">
            <a:avLst/>
          </a:prstGeom>
        </p:spPr>
      </p:pic>
      <p:sp>
        <p:nvSpPr>
          <p:cNvPr id="6" name="TextBox 5">
            <a:extLst>
              <a:ext uri="{FF2B5EF4-FFF2-40B4-BE49-F238E27FC236}">
                <a16:creationId xmlns:a16="http://schemas.microsoft.com/office/drawing/2014/main" id="{134DF9BF-1F7F-DE56-DC87-8F04E5264F18}"/>
              </a:ext>
            </a:extLst>
          </p:cNvPr>
          <p:cNvSpPr txBox="1"/>
          <p:nvPr/>
        </p:nvSpPr>
        <p:spPr>
          <a:xfrm>
            <a:off x="4647849" y="1537166"/>
            <a:ext cx="7381963" cy="5078313"/>
          </a:xfrm>
          <a:prstGeom prst="rect">
            <a:avLst/>
          </a:prstGeom>
          <a:noFill/>
        </p:spPr>
        <p:txBody>
          <a:bodyPr wrap="square" rtlCol="0">
            <a:spAutoFit/>
          </a:bodyPr>
          <a:lstStyle/>
          <a:p>
            <a:r>
              <a:rPr lang="fr-FR" dirty="0"/>
              <a:t>Cette hiérarchie est définie dans nos </a:t>
            </a:r>
            <a:r>
              <a:rPr lang="fr-FR" dirty="0" err="1"/>
              <a:t>templates</a:t>
            </a:r>
            <a:r>
              <a:rPr lang="fr-FR" dirty="0"/>
              <a:t> d’échographie 3D, au moment de création de la scène.</a:t>
            </a:r>
          </a:p>
          <a:p>
            <a:r>
              <a:rPr lang="fr-FR" dirty="0"/>
              <a:t>C’est grâce à cette hiérarchie que l’on peut observer les données correctement et que l’on peut reconstruire le volume 3D à partir des images échographiques </a:t>
            </a:r>
            <a:r>
              <a:rPr lang="fr-FR" b="1" dirty="0"/>
              <a:t>positionnées dans le référentiel labo</a:t>
            </a:r>
            <a:r>
              <a:rPr lang="fr-FR" dirty="0"/>
              <a:t>.</a:t>
            </a:r>
          </a:p>
          <a:p>
            <a:pPr marL="342900" indent="-342900">
              <a:buAutoNum type="arabicPeriod"/>
            </a:pPr>
            <a:r>
              <a:rPr lang="fr-FR" dirty="0"/>
              <a:t>Les images échographiques 2D </a:t>
            </a:r>
            <a:r>
              <a:rPr lang="fr-FR" b="1" dirty="0"/>
              <a:t>Sequence_3</a:t>
            </a:r>
            <a:r>
              <a:rPr lang="fr-FR" dirty="0"/>
              <a:t> sont brutes, non positionnées dans l’espace (donc dans le référentiel « image écho »).</a:t>
            </a:r>
          </a:p>
          <a:p>
            <a:pPr marL="342900" indent="-342900">
              <a:buAutoNum type="arabicPeriod"/>
            </a:pPr>
            <a:r>
              <a:rPr lang="fr-FR" dirty="0"/>
              <a:t>On place ces images écho 2D dans le référentiel « tracker sonde » grâce à la transformée </a:t>
            </a:r>
            <a:r>
              <a:rPr lang="fr-FR" b="1" dirty="0" err="1"/>
              <a:t>ImageToProbe</a:t>
            </a:r>
            <a:r>
              <a:rPr lang="fr-FR" dirty="0"/>
              <a:t> qui a été créée lors de la calibration de la sonde</a:t>
            </a:r>
          </a:p>
          <a:p>
            <a:pPr marL="342900" indent="-342900">
              <a:buAutoNum type="arabicPeriod"/>
            </a:pPr>
            <a:r>
              <a:rPr lang="fr-FR" dirty="0"/>
              <a:t>On place ces images écho 2D (situées dans le référentiel tracker sonde) dans le référentiel labo (qui évolue donc au cours de l’acquisition), grâce aux transformées </a:t>
            </a:r>
            <a:r>
              <a:rPr lang="fr-FR" b="1" dirty="0"/>
              <a:t>Sequence_4-Sequence_4-Seq</a:t>
            </a:r>
            <a:r>
              <a:rPr lang="fr-FR" dirty="0"/>
              <a:t>. </a:t>
            </a:r>
          </a:p>
          <a:p>
            <a:pPr marL="342900" indent="-342900">
              <a:buAutoNum type="arabicPeriod"/>
            </a:pPr>
            <a:r>
              <a:rPr lang="fr-FR" dirty="0"/>
              <a:t>Pour visualiser le tracker de la sonde dans l’espace, on place le modèle 3D </a:t>
            </a:r>
            <a:r>
              <a:rPr lang="fr-FR" b="1" dirty="0" err="1"/>
              <a:t>Locator_ProbeToTracker</a:t>
            </a:r>
            <a:r>
              <a:rPr lang="fr-FR" b="1" dirty="0"/>
              <a:t> </a:t>
            </a:r>
            <a:r>
              <a:rPr lang="fr-FR" dirty="0"/>
              <a:t>(initialement neutre, dans aucun repère), comme dépendant des positions 3D du tracker, donc au même niveau que </a:t>
            </a:r>
            <a:r>
              <a:rPr lang="fr-FR" dirty="0" err="1"/>
              <a:t>ImageToProbe</a:t>
            </a:r>
            <a:r>
              <a:rPr lang="fr-FR" dirty="0"/>
              <a:t>.</a:t>
            </a:r>
          </a:p>
          <a:p>
            <a:pPr marL="342900" indent="-342900">
              <a:buAutoNum type="arabicPeriod"/>
            </a:pPr>
            <a:r>
              <a:rPr lang="fr-FR" dirty="0"/>
              <a:t>Les autres éléments n’ont pas de hiérarchie particulière.</a:t>
            </a:r>
          </a:p>
        </p:txBody>
      </p:sp>
      <p:sp>
        <p:nvSpPr>
          <p:cNvPr id="9" name="Right Brace 8">
            <a:extLst>
              <a:ext uri="{FF2B5EF4-FFF2-40B4-BE49-F238E27FC236}">
                <a16:creationId xmlns:a16="http://schemas.microsoft.com/office/drawing/2014/main" id="{6F800899-B845-ECA4-AEBC-B8A57CA122A4}"/>
              </a:ext>
            </a:extLst>
          </p:cNvPr>
          <p:cNvSpPr/>
          <p:nvPr/>
        </p:nvSpPr>
        <p:spPr>
          <a:xfrm>
            <a:off x="2508308" y="3477237"/>
            <a:ext cx="158692" cy="20553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11" name="TextBox 10">
            <a:extLst>
              <a:ext uri="{FF2B5EF4-FFF2-40B4-BE49-F238E27FC236}">
                <a16:creationId xmlns:a16="http://schemas.microsoft.com/office/drawing/2014/main" id="{224B8539-E266-923B-0BCC-5463A8D5CD34}"/>
              </a:ext>
            </a:extLst>
          </p:cNvPr>
          <p:cNvSpPr txBox="1"/>
          <p:nvPr/>
        </p:nvSpPr>
        <p:spPr>
          <a:xfrm>
            <a:off x="2650571" y="3397325"/>
            <a:ext cx="327170" cy="369332"/>
          </a:xfrm>
          <a:prstGeom prst="rect">
            <a:avLst/>
          </a:prstGeom>
          <a:noFill/>
        </p:spPr>
        <p:txBody>
          <a:bodyPr wrap="square" rtlCol="0">
            <a:spAutoFit/>
          </a:bodyPr>
          <a:lstStyle/>
          <a:p>
            <a:r>
              <a:rPr lang="fr-FR" dirty="0">
                <a:solidFill>
                  <a:srgbClr val="00B0F0"/>
                </a:solidFill>
              </a:rPr>
              <a:t>2</a:t>
            </a:r>
          </a:p>
        </p:txBody>
      </p:sp>
      <p:sp>
        <p:nvSpPr>
          <p:cNvPr id="12" name="Right Brace 11">
            <a:extLst>
              <a:ext uri="{FF2B5EF4-FFF2-40B4-BE49-F238E27FC236}">
                <a16:creationId xmlns:a16="http://schemas.microsoft.com/office/drawing/2014/main" id="{ADD4E185-6E3C-9BB8-DFA4-0989425673B9}"/>
              </a:ext>
            </a:extLst>
          </p:cNvPr>
          <p:cNvSpPr/>
          <p:nvPr/>
        </p:nvSpPr>
        <p:spPr>
          <a:xfrm>
            <a:off x="3129790" y="3376569"/>
            <a:ext cx="158692" cy="20553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13" name="TextBox 12">
            <a:extLst>
              <a:ext uri="{FF2B5EF4-FFF2-40B4-BE49-F238E27FC236}">
                <a16:creationId xmlns:a16="http://schemas.microsoft.com/office/drawing/2014/main" id="{A1098EB7-3D10-A24D-1E63-2936C5CD951E}"/>
              </a:ext>
            </a:extLst>
          </p:cNvPr>
          <p:cNvSpPr txBox="1"/>
          <p:nvPr/>
        </p:nvSpPr>
        <p:spPr>
          <a:xfrm>
            <a:off x="3272053" y="3296657"/>
            <a:ext cx="327170" cy="369332"/>
          </a:xfrm>
          <a:prstGeom prst="rect">
            <a:avLst/>
          </a:prstGeom>
          <a:noFill/>
        </p:spPr>
        <p:txBody>
          <a:bodyPr wrap="square" rtlCol="0">
            <a:spAutoFit/>
          </a:bodyPr>
          <a:lstStyle/>
          <a:p>
            <a:r>
              <a:rPr lang="fr-FR" dirty="0">
                <a:solidFill>
                  <a:srgbClr val="00B0F0"/>
                </a:solidFill>
              </a:rPr>
              <a:t>3</a:t>
            </a:r>
          </a:p>
        </p:txBody>
      </p:sp>
      <p:sp>
        <p:nvSpPr>
          <p:cNvPr id="14" name="TextBox 13">
            <a:extLst>
              <a:ext uri="{FF2B5EF4-FFF2-40B4-BE49-F238E27FC236}">
                <a16:creationId xmlns:a16="http://schemas.microsoft.com/office/drawing/2014/main" id="{5FF8C4FE-279F-F1E8-AE6A-39E910E82154}"/>
              </a:ext>
            </a:extLst>
          </p:cNvPr>
          <p:cNvSpPr txBox="1"/>
          <p:nvPr/>
        </p:nvSpPr>
        <p:spPr>
          <a:xfrm>
            <a:off x="942890" y="3540046"/>
            <a:ext cx="327170" cy="369332"/>
          </a:xfrm>
          <a:prstGeom prst="rect">
            <a:avLst/>
          </a:prstGeom>
          <a:noFill/>
        </p:spPr>
        <p:txBody>
          <a:bodyPr wrap="square" rtlCol="0">
            <a:spAutoFit/>
          </a:bodyPr>
          <a:lstStyle/>
          <a:p>
            <a:r>
              <a:rPr lang="fr-FR" dirty="0">
                <a:solidFill>
                  <a:srgbClr val="00B0F0"/>
                </a:solidFill>
              </a:rPr>
              <a:t>4</a:t>
            </a:r>
          </a:p>
        </p:txBody>
      </p:sp>
    </p:spTree>
    <p:extLst>
      <p:ext uri="{BB962C8B-B14F-4D97-AF65-F5344CB8AC3E}">
        <p14:creationId xmlns:p14="http://schemas.microsoft.com/office/powerpoint/2010/main" val="408684339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0" y="1122363"/>
            <a:ext cx="11823032" cy="2387600"/>
          </a:xfrm>
        </p:spPr>
        <p:txBody>
          <a:bodyPr/>
          <a:lstStyle/>
          <a:p>
            <a:r>
              <a:rPr lang="fr-FR" b="1" dirty="0"/>
              <a:t>OPTION DE SAUVEGARDE</a:t>
            </a:r>
          </a:p>
        </p:txBody>
      </p:sp>
      <p:sp>
        <p:nvSpPr>
          <p:cNvPr id="3" name="Espace réservé du numéro de diapositive 2"/>
          <p:cNvSpPr>
            <a:spLocks noGrp="1"/>
          </p:cNvSpPr>
          <p:nvPr>
            <p:ph type="sldNum" sz="quarter" idx="12"/>
          </p:nvPr>
        </p:nvSpPr>
        <p:spPr/>
        <p:txBody>
          <a:bodyPr/>
          <a:lstStyle/>
          <a:p>
            <a:fld id="{10522D5D-170D-4D85-833E-DF658BD1E8D1}" type="slidenum">
              <a:rPr lang="fr-FR" smtClean="0"/>
              <a:t>69</a:t>
            </a:fld>
            <a:endParaRPr lang="fr-FR"/>
          </a:p>
        </p:txBody>
      </p:sp>
    </p:spTree>
    <p:extLst>
      <p:ext uri="{BB962C8B-B14F-4D97-AF65-F5344CB8AC3E}">
        <p14:creationId xmlns:p14="http://schemas.microsoft.com/office/powerpoint/2010/main" val="21279545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E86554D-C8C1-4B2A-8EB4-2A9CD4578FD7}"/>
              </a:ext>
            </a:extLst>
          </p:cNvPr>
          <p:cNvSpPr>
            <a:spLocks noGrp="1"/>
          </p:cNvSpPr>
          <p:nvPr>
            <p:ph idx="1"/>
          </p:nvPr>
        </p:nvSpPr>
        <p:spPr>
          <a:xfrm>
            <a:off x="838200" y="806335"/>
            <a:ext cx="10515600" cy="5370628"/>
          </a:xfrm>
        </p:spPr>
        <p:txBody>
          <a:bodyPr>
            <a:normAutofit/>
          </a:bodyPr>
          <a:lstStyle/>
          <a:p>
            <a:pPr marL="0" indent="0">
              <a:buNone/>
            </a:pPr>
            <a:r>
              <a:rPr lang="fr-FR" sz="4000" b="1" dirty="0"/>
              <a:t>Quand la faire ?</a:t>
            </a:r>
          </a:p>
          <a:p>
            <a:pPr marL="0" indent="0">
              <a:buNone/>
            </a:pPr>
            <a:endParaRPr lang="fr-FR" dirty="0"/>
          </a:p>
          <a:p>
            <a:r>
              <a:rPr lang="fr-FR" dirty="0"/>
              <a:t>Si les caméras ont été déplacées … </a:t>
            </a:r>
          </a:p>
          <a:p>
            <a:r>
              <a:rPr lang="fr-FR" dirty="0"/>
              <a:t>Conseil : le faire à chaque fois</a:t>
            </a:r>
          </a:p>
          <a:p>
            <a:endParaRPr lang="fr-FR" dirty="0"/>
          </a:p>
          <a:p>
            <a:pPr marL="0" indent="0">
              <a:buNone/>
            </a:pPr>
            <a:r>
              <a:rPr lang="fr-FR" sz="4000" b="1" dirty="0"/>
              <a:t>J’ai déjà calibré le système </a:t>
            </a:r>
            <a:r>
              <a:rPr lang="fr-FR" sz="4000" b="1" dirty="0" err="1"/>
              <a:t>Optitrack</a:t>
            </a:r>
            <a:r>
              <a:rPr lang="fr-FR" sz="4000" b="1" dirty="0"/>
              <a:t> ? </a:t>
            </a:r>
          </a:p>
          <a:p>
            <a:pPr marL="0" indent="0">
              <a:buNone/>
            </a:pPr>
            <a:endParaRPr lang="fr-FR" dirty="0"/>
          </a:p>
          <a:p>
            <a:r>
              <a:rPr lang="fr-FR" dirty="0"/>
              <a:t>Charger la calibration effectuée dans Motive et </a:t>
            </a:r>
          </a:p>
          <a:p>
            <a:r>
              <a:rPr lang="fr-FR" b="1" dirty="0">
                <a:solidFill>
                  <a:srgbClr val="00B050"/>
                </a:solidFill>
              </a:rPr>
              <a:t>RDV Slide 11</a:t>
            </a:r>
          </a:p>
        </p:txBody>
      </p:sp>
      <p:sp>
        <p:nvSpPr>
          <p:cNvPr id="4" name="Espace réservé du numéro de diapositive 3"/>
          <p:cNvSpPr>
            <a:spLocks noGrp="1"/>
          </p:cNvSpPr>
          <p:nvPr>
            <p:ph type="sldNum" sz="quarter" idx="12"/>
          </p:nvPr>
        </p:nvSpPr>
        <p:spPr/>
        <p:txBody>
          <a:bodyPr/>
          <a:lstStyle/>
          <a:p>
            <a:fld id="{10522D5D-170D-4D85-833E-DF658BD1E8D1}" type="slidenum">
              <a:rPr lang="fr-FR" smtClean="0"/>
              <a:t>7</a:t>
            </a:fld>
            <a:endParaRPr lang="fr-FR"/>
          </a:p>
        </p:txBody>
      </p:sp>
    </p:spTree>
    <p:extLst>
      <p:ext uri="{BB962C8B-B14F-4D97-AF65-F5344CB8AC3E}">
        <p14:creationId xmlns:p14="http://schemas.microsoft.com/office/powerpoint/2010/main" val="340871475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070B35-981A-2CFC-A9B4-57098D3A5232}"/>
              </a:ext>
            </a:extLst>
          </p:cNvPr>
          <p:cNvSpPr>
            <a:spLocks noGrp="1"/>
          </p:cNvSpPr>
          <p:nvPr>
            <p:ph type="title"/>
          </p:nvPr>
        </p:nvSpPr>
        <p:spPr/>
        <p:txBody>
          <a:bodyPr/>
          <a:lstStyle/>
          <a:p>
            <a:r>
              <a:rPr lang="fr-FR" dirty="0"/>
              <a:t>Sauvegarde de données</a:t>
            </a:r>
          </a:p>
        </p:txBody>
      </p:sp>
      <p:sp>
        <p:nvSpPr>
          <p:cNvPr id="4" name="Slide Number Placeholder 3">
            <a:extLst>
              <a:ext uri="{FF2B5EF4-FFF2-40B4-BE49-F238E27FC236}">
                <a16:creationId xmlns:a16="http://schemas.microsoft.com/office/drawing/2014/main" id="{64E5A29C-6D6D-687D-A24A-B02E85FB55D4}"/>
              </a:ext>
            </a:extLst>
          </p:cNvPr>
          <p:cNvSpPr>
            <a:spLocks noGrp="1"/>
          </p:cNvSpPr>
          <p:nvPr>
            <p:ph type="sldNum" sz="quarter" idx="12"/>
          </p:nvPr>
        </p:nvSpPr>
        <p:spPr/>
        <p:txBody>
          <a:bodyPr/>
          <a:lstStyle/>
          <a:p>
            <a:fld id="{10522D5D-170D-4D85-833E-DF658BD1E8D1}" type="slidenum">
              <a:rPr lang="fr-FR" smtClean="0"/>
              <a:t>70</a:t>
            </a:fld>
            <a:endParaRPr lang="fr-FR"/>
          </a:p>
        </p:txBody>
      </p:sp>
      <p:pic>
        <p:nvPicPr>
          <p:cNvPr id="5" name="Content Placeholder 5">
            <a:extLst>
              <a:ext uri="{FF2B5EF4-FFF2-40B4-BE49-F238E27FC236}">
                <a16:creationId xmlns:a16="http://schemas.microsoft.com/office/drawing/2014/main" id="{C99C4403-D1B5-BFC9-4C5C-5949BC94C4B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457609"/>
            <a:ext cx="10515600" cy="3817367"/>
          </a:xfrm>
        </p:spPr>
      </p:pic>
      <p:sp>
        <p:nvSpPr>
          <p:cNvPr id="6" name="TextBox 5">
            <a:extLst>
              <a:ext uri="{FF2B5EF4-FFF2-40B4-BE49-F238E27FC236}">
                <a16:creationId xmlns:a16="http://schemas.microsoft.com/office/drawing/2014/main" id="{586BB0F5-BD9C-2263-0F4E-867854B3CDB6}"/>
              </a:ext>
            </a:extLst>
          </p:cNvPr>
          <p:cNvSpPr txBox="1"/>
          <p:nvPr/>
        </p:nvSpPr>
        <p:spPr>
          <a:xfrm>
            <a:off x="266700" y="5508055"/>
            <a:ext cx="11353800" cy="1246495"/>
          </a:xfrm>
          <a:prstGeom prst="rect">
            <a:avLst/>
          </a:prstGeom>
          <a:noFill/>
        </p:spPr>
        <p:txBody>
          <a:bodyPr wrap="square" rtlCol="0">
            <a:spAutoFit/>
          </a:bodyPr>
          <a:lstStyle/>
          <a:p>
            <a:r>
              <a:rPr lang="fr-FR" sz="2500" dirty="0"/>
              <a:t>Pour gagner du temps au moment de sauvegarder les données (cela peut être long), il est possible de décocher l’option « </a:t>
            </a:r>
            <a:r>
              <a:rPr lang="fr-FR" sz="2500" dirty="0" err="1"/>
              <a:t>Compress</a:t>
            </a:r>
            <a:r>
              <a:rPr lang="fr-FR" sz="2500" dirty="0"/>
              <a:t> ». La sauvegarde en sera beaucoup plus rapide mais les données seront plus lourdes. </a:t>
            </a:r>
          </a:p>
        </p:txBody>
      </p:sp>
    </p:spTree>
    <p:extLst>
      <p:ext uri="{BB962C8B-B14F-4D97-AF65-F5344CB8AC3E}">
        <p14:creationId xmlns:p14="http://schemas.microsoft.com/office/powerpoint/2010/main" val="161379154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0" y="1122363"/>
            <a:ext cx="11823032" cy="2387600"/>
          </a:xfrm>
        </p:spPr>
        <p:txBody>
          <a:bodyPr/>
          <a:lstStyle/>
          <a:p>
            <a:r>
              <a:rPr lang="fr-FR" b="1" dirty="0"/>
              <a:t>CALIBRATION PIVOT</a:t>
            </a:r>
          </a:p>
        </p:txBody>
      </p:sp>
      <p:sp>
        <p:nvSpPr>
          <p:cNvPr id="3" name="Espace réservé du numéro de diapositive 2"/>
          <p:cNvSpPr>
            <a:spLocks noGrp="1"/>
          </p:cNvSpPr>
          <p:nvPr>
            <p:ph type="sldNum" sz="quarter" idx="12"/>
          </p:nvPr>
        </p:nvSpPr>
        <p:spPr/>
        <p:txBody>
          <a:bodyPr/>
          <a:lstStyle/>
          <a:p>
            <a:fld id="{10522D5D-170D-4D85-833E-DF658BD1E8D1}" type="slidenum">
              <a:rPr lang="fr-FR" smtClean="0"/>
              <a:t>71</a:t>
            </a:fld>
            <a:endParaRPr lang="fr-FR"/>
          </a:p>
        </p:txBody>
      </p:sp>
    </p:spTree>
    <p:extLst>
      <p:ext uri="{BB962C8B-B14F-4D97-AF65-F5344CB8AC3E}">
        <p14:creationId xmlns:p14="http://schemas.microsoft.com/office/powerpoint/2010/main" val="355979370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E86554D-C8C1-4B2A-8EB4-2A9CD4578FD7}"/>
              </a:ext>
            </a:extLst>
          </p:cNvPr>
          <p:cNvSpPr>
            <a:spLocks noGrp="1"/>
          </p:cNvSpPr>
          <p:nvPr>
            <p:ph idx="1"/>
          </p:nvPr>
        </p:nvSpPr>
        <p:spPr>
          <a:xfrm>
            <a:off x="274319" y="207818"/>
            <a:ext cx="11604567" cy="6393007"/>
          </a:xfrm>
        </p:spPr>
        <p:txBody>
          <a:bodyPr>
            <a:normAutofit fontScale="92500" lnSpcReduction="10000"/>
          </a:bodyPr>
          <a:lstStyle/>
          <a:p>
            <a:pPr marL="0" indent="0">
              <a:buNone/>
            </a:pPr>
            <a:r>
              <a:rPr lang="fr-FR" sz="4900" b="1" dirty="0"/>
              <a:t>CALIBRATION PIVOT </a:t>
            </a:r>
          </a:p>
          <a:p>
            <a:pPr marL="0" indent="0">
              <a:buNone/>
            </a:pPr>
            <a:endParaRPr lang="fr-FR" sz="4000" b="1" dirty="0"/>
          </a:p>
          <a:p>
            <a:pPr marL="0" indent="0">
              <a:buNone/>
            </a:pPr>
            <a:r>
              <a:rPr lang="fr-FR" sz="4000" b="1" dirty="0"/>
              <a:t>A quoi sert-elle ?</a:t>
            </a:r>
          </a:p>
          <a:p>
            <a:pPr marL="0" indent="0">
              <a:buNone/>
            </a:pPr>
            <a:endParaRPr lang="fr-FR" sz="4000" dirty="0"/>
          </a:p>
          <a:p>
            <a:r>
              <a:rPr lang="fr-FR" dirty="0"/>
              <a:t>A calculer la matrice de translation/rotation entre le référentiel du </a:t>
            </a:r>
            <a:r>
              <a:rPr lang="fr-FR" dirty="0" err="1"/>
              <a:t>stylus</a:t>
            </a:r>
            <a:r>
              <a:rPr lang="fr-FR" dirty="0"/>
              <a:t> (les marqueurs sur le </a:t>
            </a:r>
            <a:r>
              <a:rPr lang="fr-FR" dirty="0" err="1"/>
              <a:t>stylus</a:t>
            </a:r>
            <a:r>
              <a:rPr lang="fr-FR" dirty="0"/>
              <a:t>) et la pointe du </a:t>
            </a:r>
            <a:r>
              <a:rPr lang="fr-FR" dirty="0" err="1"/>
              <a:t>stylus</a:t>
            </a:r>
            <a:r>
              <a:rPr lang="fr-FR" dirty="0"/>
              <a:t>. </a:t>
            </a:r>
          </a:p>
          <a:p>
            <a:pPr marL="0" indent="0">
              <a:buNone/>
            </a:pPr>
            <a:endParaRPr lang="fr-FR" sz="4000" b="1" dirty="0"/>
          </a:p>
          <a:p>
            <a:pPr marL="0" indent="0">
              <a:buNone/>
            </a:pPr>
            <a:r>
              <a:rPr lang="fr-FR" sz="4000" b="1" dirty="0"/>
              <a:t>Quand la faire ?</a:t>
            </a:r>
          </a:p>
          <a:p>
            <a:pPr marL="0" indent="0">
              <a:buNone/>
            </a:pPr>
            <a:endParaRPr lang="fr-FR" dirty="0"/>
          </a:p>
          <a:p>
            <a:r>
              <a:rPr lang="fr-FR" dirty="0"/>
              <a:t>Si le </a:t>
            </a:r>
            <a:r>
              <a:rPr lang="fr-FR" dirty="0" err="1"/>
              <a:t>stylus</a:t>
            </a:r>
            <a:r>
              <a:rPr lang="fr-FR" dirty="0"/>
              <a:t> utilisé est différent de celui du labo (donc quasiment jamais)</a:t>
            </a:r>
          </a:p>
          <a:p>
            <a:endParaRPr lang="fr-FR" dirty="0"/>
          </a:p>
          <a:p>
            <a:r>
              <a:rPr lang="fr-FR" u="sng" dirty="0"/>
              <a:t>Note</a:t>
            </a:r>
            <a:r>
              <a:rPr lang="fr-FR" dirty="0"/>
              <a:t> : attention, le tutoriel suivant n’est pas complet, il résume cependant les principales étapes de cette procédure</a:t>
            </a:r>
          </a:p>
          <a:p>
            <a:endParaRPr lang="fr-FR" dirty="0"/>
          </a:p>
        </p:txBody>
      </p:sp>
      <p:sp>
        <p:nvSpPr>
          <p:cNvPr id="4" name="Espace réservé du numéro de diapositive 3"/>
          <p:cNvSpPr>
            <a:spLocks noGrp="1"/>
          </p:cNvSpPr>
          <p:nvPr>
            <p:ph type="sldNum" sz="quarter" idx="12"/>
          </p:nvPr>
        </p:nvSpPr>
        <p:spPr/>
        <p:txBody>
          <a:bodyPr/>
          <a:lstStyle/>
          <a:p>
            <a:fld id="{10522D5D-170D-4D85-833E-DF658BD1E8D1}" type="slidenum">
              <a:rPr lang="fr-FR" smtClean="0"/>
              <a:t>72</a:t>
            </a:fld>
            <a:endParaRPr lang="fr-FR"/>
          </a:p>
        </p:txBody>
      </p:sp>
    </p:spTree>
    <p:extLst>
      <p:ext uri="{BB962C8B-B14F-4D97-AF65-F5344CB8AC3E}">
        <p14:creationId xmlns:p14="http://schemas.microsoft.com/office/powerpoint/2010/main" val="373845708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931E492-E49C-4DFB-BCD2-C3CF7AC6CD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00032" y="230198"/>
            <a:ext cx="5172603" cy="4568503"/>
          </a:xfrm>
          <a:prstGeom prst="rect">
            <a:avLst/>
          </a:prstGeom>
        </p:spPr>
      </p:pic>
      <p:sp>
        <p:nvSpPr>
          <p:cNvPr id="3" name="Espace réservé du contenu 2"/>
          <p:cNvSpPr>
            <a:spLocks noGrp="1"/>
          </p:cNvSpPr>
          <p:nvPr>
            <p:ph idx="1"/>
          </p:nvPr>
        </p:nvSpPr>
        <p:spPr>
          <a:xfrm>
            <a:off x="276726" y="336332"/>
            <a:ext cx="6043863" cy="6521668"/>
          </a:xfrm>
        </p:spPr>
        <p:txBody>
          <a:bodyPr>
            <a:normAutofit/>
          </a:bodyPr>
          <a:lstStyle/>
          <a:p>
            <a:pPr lvl="0"/>
            <a:r>
              <a:rPr lang="fr-FR" dirty="0"/>
              <a:t>Choisir le module ‘pivot calibration’</a:t>
            </a:r>
          </a:p>
          <a:p>
            <a:pPr lvl="0"/>
            <a:r>
              <a:rPr lang="fr-FR" dirty="0"/>
              <a:t>Choisir input = </a:t>
            </a:r>
            <a:r>
              <a:rPr lang="fr-FR" dirty="0" err="1"/>
              <a:t>StylusToProbe</a:t>
            </a:r>
            <a:endParaRPr lang="fr-FR" dirty="0"/>
          </a:p>
          <a:p>
            <a:pPr lvl="0"/>
            <a:r>
              <a:rPr lang="fr-FR" dirty="0"/>
              <a:t>Choisir output = ‘</a:t>
            </a:r>
            <a:r>
              <a:rPr lang="fr-FR" dirty="0" err="1"/>
              <a:t>createnewlineartransform</a:t>
            </a:r>
            <a:r>
              <a:rPr lang="fr-FR" dirty="0"/>
              <a:t> as…’ et la nommer ‘</a:t>
            </a:r>
            <a:r>
              <a:rPr lang="fr-FR" dirty="0" err="1"/>
              <a:t>StylusTipToStylus</a:t>
            </a:r>
            <a:r>
              <a:rPr lang="fr-FR" dirty="0"/>
              <a:t>’</a:t>
            </a:r>
          </a:p>
          <a:p>
            <a:pPr lvl="0"/>
            <a:r>
              <a:rPr lang="fr-FR" dirty="0"/>
              <a:t>Cliquer sur ‘</a:t>
            </a:r>
            <a:r>
              <a:rPr lang="fr-FR" dirty="0" err="1"/>
              <a:t>start</a:t>
            </a:r>
            <a:r>
              <a:rPr lang="fr-FR" dirty="0"/>
              <a:t> pivot calibration’</a:t>
            </a:r>
          </a:p>
          <a:p>
            <a:pPr lvl="0"/>
            <a:r>
              <a:rPr lang="fr-FR" dirty="0"/>
              <a:t>Maintenir la pointe du </a:t>
            </a:r>
            <a:r>
              <a:rPr lang="fr-FR" dirty="0" err="1"/>
              <a:t>stylus</a:t>
            </a:r>
            <a:r>
              <a:rPr lang="fr-FR" dirty="0"/>
              <a:t> dans une position </a:t>
            </a:r>
            <a:r>
              <a:rPr lang="fr-FR" b="1" dirty="0"/>
              <a:t>immobile</a:t>
            </a:r>
            <a:r>
              <a:rPr lang="fr-FR" dirty="0"/>
              <a:t> et tourner le </a:t>
            </a:r>
            <a:r>
              <a:rPr lang="fr-FR" dirty="0" err="1"/>
              <a:t>stylus</a:t>
            </a:r>
            <a:r>
              <a:rPr lang="fr-FR" dirty="0"/>
              <a:t> autour de sa pointe.</a:t>
            </a:r>
          </a:p>
          <a:p>
            <a:pPr lvl="0"/>
            <a:r>
              <a:rPr lang="fr-FR" dirty="0"/>
              <a:t>Cliquer sur ‘</a:t>
            </a:r>
            <a:r>
              <a:rPr lang="fr-FR" dirty="0" err="1"/>
              <a:t>start</a:t>
            </a:r>
            <a:r>
              <a:rPr lang="fr-FR" dirty="0"/>
              <a:t> spin calibration’ et recommencer le même mouvement. L’intérêt de ‘spin calibration’ est quand le </a:t>
            </a:r>
            <a:r>
              <a:rPr lang="fr-FR" dirty="0" err="1"/>
              <a:t>stylus</a:t>
            </a:r>
            <a:r>
              <a:rPr lang="fr-FR" dirty="0"/>
              <a:t> n’est pas vertical mais avec un bout arrondi comme celui utilisé pour l’instant au labo. </a:t>
            </a:r>
          </a:p>
          <a:p>
            <a:pPr lvl="0"/>
            <a:endParaRPr lang="fr-FR" dirty="0"/>
          </a:p>
        </p:txBody>
      </p:sp>
      <p:sp>
        <p:nvSpPr>
          <p:cNvPr id="5" name="Rectangle 4"/>
          <p:cNvSpPr/>
          <p:nvPr/>
        </p:nvSpPr>
        <p:spPr>
          <a:xfrm>
            <a:off x="7561904" y="571911"/>
            <a:ext cx="1957534" cy="352926"/>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Rectangle 5"/>
          <p:cNvSpPr/>
          <p:nvPr/>
        </p:nvSpPr>
        <p:spPr>
          <a:xfrm>
            <a:off x="7493043" y="2073015"/>
            <a:ext cx="4035581" cy="496448"/>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Rectangle 9"/>
          <p:cNvSpPr/>
          <p:nvPr/>
        </p:nvSpPr>
        <p:spPr>
          <a:xfrm>
            <a:off x="6600032" y="3225876"/>
            <a:ext cx="4928591" cy="465262"/>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Espace réservé du numéro de diapositive 1"/>
          <p:cNvSpPr>
            <a:spLocks noGrp="1"/>
          </p:cNvSpPr>
          <p:nvPr>
            <p:ph type="sldNum" sz="quarter" idx="12"/>
          </p:nvPr>
        </p:nvSpPr>
        <p:spPr/>
        <p:txBody>
          <a:bodyPr/>
          <a:lstStyle/>
          <a:p>
            <a:fld id="{10522D5D-170D-4D85-833E-DF658BD1E8D1}" type="slidenum">
              <a:rPr lang="fr-FR" smtClean="0"/>
              <a:t>73</a:t>
            </a:fld>
            <a:endParaRPr lang="fr-FR"/>
          </a:p>
        </p:txBody>
      </p:sp>
      <p:pic>
        <p:nvPicPr>
          <p:cNvPr id="8" name="Image 7"/>
          <p:cNvPicPr>
            <a:picLocks noChangeAspect="1"/>
          </p:cNvPicPr>
          <p:nvPr/>
        </p:nvPicPr>
        <p:blipFill rotWithShape="1">
          <a:blip r:embed="rId3" cstate="print">
            <a:extLst>
              <a:ext uri="{28A0092B-C50C-407E-A947-70E740481C1C}">
                <a14:useLocalDpi xmlns:a14="http://schemas.microsoft.com/office/drawing/2010/main" val="0"/>
              </a:ext>
            </a:extLst>
          </a:blip>
          <a:srcRect l="6105" t="12710" b="16122"/>
          <a:stretch/>
        </p:blipFill>
        <p:spPr>
          <a:xfrm rot="5400000">
            <a:off x="6087224" y="4925088"/>
            <a:ext cx="2376743" cy="1351128"/>
          </a:xfrm>
          <a:prstGeom prst="rect">
            <a:avLst/>
          </a:prstGeom>
        </p:spPr>
      </p:pic>
      <p:sp>
        <p:nvSpPr>
          <p:cNvPr id="11" name="ZoneTexte 10"/>
          <p:cNvSpPr txBox="1"/>
          <p:nvPr/>
        </p:nvSpPr>
        <p:spPr>
          <a:xfrm>
            <a:off x="8444219" y="4576205"/>
            <a:ext cx="2743200" cy="861774"/>
          </a:xfrm>
          <a:prstGeom prst="rect">
            <a:avLst/>
          </a:prstGeom>
          <a:noFill/>
        </p:spPr>
        <p:txBody>
          <a:bodyPr wrap="square" rtlCol="0">
            <a:spAutoFit/>
          </a:bodyPr>
          <a:lstStyle/>
          <a:p>
            <a:r>
              <a:rPr lang="fr-FR" sz="5000" b="1" dirty="0"/>
              <a:t>VIDEO</a:t>
            </a:r>
          </a:p>
        </p:txBody>
      </p:sp>
    </p:spTree>
    <p:extLst>
      <p:ext uri="{BB962C8B-B14F-4D97-AF65-F5344CB8AC3E}">
        <p14:creationId xmlns:p14="http://schemas.microsoft.com/office/powerpoint/2010/main" val="166833850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0" y="1122363"/>
            <a:ext cx="11823032" cy="2387600"/>
          </a:xfrm>
        </p:spPr>
        <p:txBody>
          <a:bodyPr/>
          <a:lstStyle/>
          <a:p>
            <a:r>
              <a:rPr lang="fr-FR" b="1" dirty="0"/>
              <a:t>SPECIFIQUE AUX SSI</a:t>
            </a:r>
          </a:p>
        </p:txBody>
      </p:sp>
      <p:sp>
        <p:nvSpPr>
          <p:cNvPr id="3" name="Espace réservé du numéro de diapositive 2"/>
          <p:cNvSpPr>
            <a:spLocks noGrp="1"/>
          </p:cNvSpPr>
          <p:nvPr>
            <p:ph type="sldNum" sz="quarter" idx="12"/>
          </p:nvPr>
        </p:nvSpPr>
        <p:spPr/>
        <p:txBody>
          <a:bodyPr/>
          <a:lstStyle/>
          <a:p>
            <a:fld id="{10522D5D-170D-4D85-833E-DF658BD1E8D1}" type="slidenum">
              <a:rPr lang="fr-FR" smtClean="0"/>
              <a:t>74</a:t>
            </a:fld>
            <a:endParaRPr lang="fr-FR"/>
          </a:p>
        </p:txBody>
      </p:sp>
    </p:spTree>
    <p:extLst>
      <p:ext uri="{BB962C8B-B14F-4D97-AF65-F5344CB8AC3E}">
        <p14:creationId xmlns:p14="http://schemas.microsoft.com/office/powerpoint/2010/main" val="41708748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0" y="136525"/>
            <a:ext cx="12192001" cy="6721476"/>
          </a:xfrm>
        </p:spPr>
        <p:txBody>
          <a:bodyPr>
            <a:normAutofit/>
          </a:bodyPr>
          <a:lstStyle/>
          <a:p>
            <a:pPr lvl="0"/>
            <a:endParaRPr lang="fr-FR" dirty="0"/>
          </a:p>
          <a:p>
            <a:pPr lvl="0"/>
            <a:r>
              <a:rPr lang="fr-FR" u="sng" dirty="0"/>
              <a:t>Notes techniques résolution écho SSI : </a:t>
            </a:r>
          </a:p>
          <a:p>
            <a:pPr lvl="1"/>
            <a:r>
              <a:rPr lang="fr-FR" dirty="0"/>
              <a:t>Résolution écho_01 </a:t>
            </a:r>
            <a:r>
              <a:rPr lang="fr-FR" dirty="0" err="1"/>
              <a:t>SuperShearingImaging</a:t>
            </a:r>
            <a:r>
              <a:rPr lang="fr-FR" dirty="0"/>
              <a:t> 1680x1050</a:t>
            </a:r>
          </a:p>
          <a:p>
            <a:pPr lvl="1"/>
            <a:r>
              <a:rPr lang="fr-FR" dirty="0"/>
              <a:t>Equivalent 42x26cm</a:t>
            </a:r>
          </a:p>
          <a:p>
            <a:pPr lvl="1"/>
            <a:r>
              <a:rPr lang="fr-FR" dirty="0"/>
              <a:t>Zone d’intérêt à l’origine </a:t>
            </a:r>
            <a:r>
              <a:rPr lang="fr-FR" b="1" dirty="0"/>
              <a:t>6x3cm</a:t>
            </a:r>
          </a:p>
          <a:p>
            <a:pPr lvl="1"/>
            <a:r>
              <a:rPr lang="fr-FR" dirty="0"/>
              <a:t>Longueur rectangle </a:t>
            </a:r>
            <a:r>
              <a:rPr lang="fr-FR" b="1" dirty="0"/>
              <a:t>23x22cm</a:t>
            </a:r>
          </a:p>
          <a:p>
            <a:pPr lvl="1"/>
            <a:r>
              <a:rPr lang="fr-FR" dirty="0"/>
              <a:t>42cm </a:t>
            </a:r>
            <a:r>
              <a:rPr lang="fr-FR" dirty="0">
                <a:sym typeface="Wingdings" panose="05000000000000000000" pitchFamily="2" charset="2"/>
              </a:rPr>
              <a:t></a:t>
            </a:r>
            <a:r>
              <a:rPr lang="fr-FR" dirty="0"/>
              <a:t> 1680p</a:t>
            </a:r>
          </a:p>
          <a:p>
            <a:pPr lvl="1"/>
            <a:r>
              <a:rPr lang="fr-FR" dirty="0"/>
              <a:t>Rapport 40</a:t>
            </a:r>
          </a:p>
          <a:p>
            <a:pPr lvl="1"/>
            <a:r>
              <a:rPr lang="fr-FR" dirty="0" err="1"/>
              <a:t>Xcm</a:t>
            </a:r>
            <a:r>
              <a:rPr lang="fr-FR" dirty="0"/>
              <a:t> </a:t>
            </a:r>
            <a:r>
              <a:rPr lang="fr-FR" dirty="0">
                <a:sym typeface="Wingdings" panose="05000000000000000000" pitchFamily="2" charset="2"/>
              </a:rPr>
              <a:t> </a:t>
            </a:r>
            <a:r>
              <a:rPr lang="fr-FR" dirty="0" err="1">
                <a:sym typeface="Wingdings" panose="05000000000000000000" pitchFamily="2" charset="2"/>
              </a:rPr>
              <a:t>Xp</a:t>
            </a:r>
            <a:endParaRPr lang="fr-FR" dirty="0">
              <a:sym typeface="Wingdings" panose="05000000000000000000" pitchFamily="2" charset="2"/>
            </a:endParaRPr>
          </a:p>
          <a:p>
            <a:pPr lvl="1"/>
            <a:endParaRPr lang="fr-FR" dirty="0"/>
          </a:p>
          <a:p>
            <a:endParaRPr lang="fr-FR" dirty="0"/>
          </a:p>
          <a:p>
            <a:endParaRPr lang="fr-FR" dirty="0"/>
          </a:p>
        </p:txBody>
      </p:sp>
      <p:sp>
        <p:nvSpPr>
          <p:cNvPr id="2" name="Espace réservé du numéro de diapositive 1"/>
          <p:cNvSpPr>
            <a:spLocks noGrp="1"/>
          </p:cNvSpPr>
          <p:nvPr>
            <p:ph type="sldNum" sz="quarter" idx="12"/>
          </p:nvPr>
        </p:nvSpPr>
        <p:spPr/>
        <p:txBody>
          <a:bodyPr/>
          <a:lstStyle/>
          <a:p>
            <a:fld id="{10522D5D-170D-4D85-833E-DF658BD1E8D1}" type="slidenum">
              <a:rPr lang="fr-FR" smtClean="0"/>
              <a:t>75</a:t>
            </a:fld>
            <a:endParaRPr lang="fr-FR"/>
          </a:p>
        </p:txBody>
      </p:sp>
    </p:spTree>
    <p:extLst>
      <p:ext uri="{BB962C8B-B14F-4D97-AF65-F5344CB8AC3E}">
        <p14:creationId xmlns:p14="http://schemas.microsoft.com/office/powerpoint/2010/main" val="23526108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OPTITRACK – LOGICIEL MOTIVE</a:t>
            </a:r>
          </a:p>
        </p:txBody>
      </p:sp>
      <p:sp>
        <p:nvSpPr>
          <p:cNvPr id="3" name="Espace réservé du contenu 2"/>
          <p:cNvSpPr>
            <a:spLocks noGrp="1"/>
          </p:cNvSpPr>
          <p:nvPr>
            <p:ph idx="1"/>
          </p:nvPr>
        </p:nvSpPr>
        <p:spPr>
          <a:xfrm>
            <a:off x="838200" y="1825625"/>
            <a:ext cx="6091989" cy="4351338"/>
          </a:xfrm>
        </p:spPr>
        <p:txBody>
          <a:bodyPr/>
          <a:lstStyle/>
          <a:p>
            <a:r>
              <a:rPr lang="fr-FR" dirty="0"/>
              <a:t>Préparer les caméras et le volume de capture</a:t>
            </a:r>
          </a:p>
          <a:p>
            <a:r>
              <a:rPr lang="fr-FR" dirty="0"/>
              <a:t>Lancer le logiciel Motive avec la clé USB ‘ACQ’</a:t>
            </a:r>
          </a:p>
        </p:txBody>
      </p:sp>
      <p:pic>
        <p:nvPicPr>
          <p:cNvPr id="4" name="Imag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58526" y="1532022"/>
            <a:ext cx="4572000" cy="3429000"/>
          </a:xfrm>
          <a:prstGeom prst="rect">
            <a:avLst/>
          </a:prstGeom>
        </p:spPr>
      </p:pic>
      <p:pic>
        <p:nvPicPr>
          <p:cNvPr id="5" name="Image 4"/>
          <p:cNvPicPr>
            <a:picLocks noChangeAspect="1"/>
          </p:cNvPicPr>
          <p:nvPr/>
        </p:nvPicPr>
        <p:blipFill rotWithShape="1">
          <a:blip r:embed="rId3" cstate="print">
            <a:extLst>
              <a:ext uri="{28A0092B-C50C-407E-A947-70E740481C1C}">
                <a14:useLocalDpi xmlns:a14="http://schemas.microsoft.com/office/drawing/2010/main" val="0"/>
              </a:ext>
            </a:extLst>
          </a:blip>
          <a:srcRect l="49123" r="26783"/>
          <a:stretch/>
        </p:blipFill>
        <p:spPr>
          <a:xfrm rot="5400000">
            <a:off x="3058025" y="2136609"/>
            <a:ext cx="1652337" cy="5143500"/>
          </a:xfrm>
          <a:prstGeom prst="rect">
            <a:avLst/>
          </a:prstGeom>
        </p:spPr>
      </p:pic>
      <p:sp>
        <p:nvSpPr>
          <p:cNvPr id="6" name="Espace réservé du numéro de diapositive 5"/>
          <p:cNvSpPr>
            <a:spLocks noGrp="1"/>
          </p:cNvSpPr>
          <p:nvPr>
            <p:ph type="sldNum" sz="quarter" idx="12"/>
          </p:nvPr>
        </p:nvSpPr>
        <p:spPr/>
        <p:txBody>
          <a:bodyPr/>
          <a:lstStyle/>
          <a:p>
            <a:fld id="{10522D5D-170D-4D85-833E-DF658BD1E8D1}" type="slidenum">
              <a:rPr lang="fr-FR" smtClean="0"/>
              <a:t>8</a:t>
            </a:fld>
            <a:endParaRPr lang="fr-FR"/>
          </a:p>
        </p:txBody>
      </p:sp>
    </p:spTree>
    <p:extLst>
      <p:ext uri="{BB962C8B-B14F-4D97-AF65-F5344CB8AC3E}">
        <p14:creationId xmlns:p14="http://schemas.microsoft.com/office/powerpoint/2010/main" val="35874973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304800" y="577515"/>
            <a:ext cx="6673516" cy="6063917"/>
          </a:xfrm>
        </p:spPr>
        <p:txBody>
          <a:bodyPr>
            <a:normAutofit fontScale="85000" lnSpcReduction="20000"/>
          </a:bodyPr>
          <a:lstStyle/>
          <a:p>
            <a:pPr lvl="0"/>
            <a:r>
              <a:rPr lang="fr-FR" dirty="0"/>
              <a:t>Choisir ‘</a:t>
            </a:r>
            <a:r>
              <a:rPr lang="fr-FR" dirty="0" err="1"/>
              <a:t>Perform</a:t>
            </a:r>
            <a:r>
              <a:rPr lang="fr-FR" dirty="0"/>
              <a:t> camera calibration’</a:t>
            </a:r>
          </a:p>
          <a:p>
            <a:pPr lvl="0"/>
            <a:r>
              <a:rPr lang="fr-FR" dirty="0">
                <a:solidFill>
                  <a:srgbClr val="FF0000"/>
                </a:solidFill>
              </a:rPr>
              <a:t>Régler les paramètres des caméras : </a:t>
            </a:r>
          </a:p>
          <a:p>
            <a:pPr lvl="1"/>
            <a:r>
              <a:rPr lang="fr-FR" dirty="0" err="1">
                <a:solidFill>
                  <a:srgbClr val="FF0000"/>
                </a:solidFill>
              </a:rPr>
              <a:t>Exposure</a:t>
            </a:r>
            <a:r>
              <a:rPr lang="fr-FR" dirty="0">
                <a:solidFill>
                  <a:srgbClr val="FF0000"/>
                </a:solidFill>
              </a:rPr>
              <a:t> : 200 </a:t>
            </a:r>
            <a:r>
              <a:rPr lang="fr-FR" dirty="0" err="1">
                <a:solidFill>
                  <a:srgbClr val="FF0000"/>
                </a:solidFill>
              </a:rPr>
              <a:t>microseconds</a:t>
            </a:r>
            <a:endParaRPr lang="fr-FR" dirty="0">
              <a:solidFill>
                <a:srgbClr val="FF0000"/>
              </a:solidFill>
            </a:endParaRPr>
          </a:p>
          <a:p>
            <a:pPr lvl="1"/>
            <a:r>
              <a:rPr lang="fr-FR" dirty="0" err="1">
                <a:solidFill>
                  <a:srgbClr val="FF0000"/>
                </a:solidFill>
              </a:rPr>
              <a:t>Threshold</a:t>
            </a:r>
            <a:r>
              <a:rPr lang="fr-FR" dirty="0">
                <a:solidFill>
                  <a:srgbClr val="FF0000"/>
                </a:solidFill>
              </a:rPr>
              <a:t> : 250</a:t>
            </a:r>
            <a:endParaRPr lang="fr-FR" dirty="0"/>
          </a:p>
          <a:p>
            <a:pPr lvl="0"/>
            <a:r>
              <a:rPr lang="fr-FR" dirty="0"/>
              <a:t>Ajouter un dossier ‘File’ </a:t>
            </a:r>
            <a:r>
              <a:rPr lang="fr-FR" dirty="0">
                <a:sym typeface="Wingdings" panose="05000000000000000000" pitchFamily="2" charset="2"/>
              </a:rPr>
              <a:t></a:t>
            </a:r>
            <a:r>
              <a:rPr lang="fr-FR" dirty="0"/>
              <a:t> ‘</a:t>
            </a:r>
            <a:r>
              <a:rPr lang="fr-FR" dirty="0" err="1"/>
              <a:t>add</a:t>
            </a:r>
            <a:r>
              <a:rPr lang="fr-FR" dirty="0"/>
              <a:t> session </a:t>
            </a:r>
            <a:r>
              <a:rPr lang="fr-FR" dirty="0" err="1"/>
              <a:t>folder</a:t>
            </a:r>
            <a:r>
              <a:rPr lang="fr-FR" dirty="0"/>
              <a:t>’ et créer un nouveau dossier de session. </a:t>
            </a:r>
          </a:p>
          <a:p>
            <a:pPr lvl="0"/>
            <a:r>
              <a:rPr lang="fr-FR" dirty="0"/>
              <a:t>(Vérifier qu’aucun </a:t>
            </a:r>
            <a:r>
              <a:rPr lang="fr-FR" dirty="0" err="1"/>
              <a:t>asset</a:t>
            </a:r>
            <a:r>
              <a:rPr lang="fr-FR" dirty="0"/>
              <a:t> n’est présent dans l’onglet ‘</a:t>
            </a:r>
            <a:r>
              <a:rPr lang="fr-FR" dirty="0" err="1"/>
              <a:t>Layout</a:t>
            </a:r>
            <a:r>
              <a:rPr lang="fr-FR" dirty="0"/>
              <a:t>’ </a:t>
            </a:r>
            <a:r>
              <a:rPr lang="fr-FR" dirty="0">
                <a:sym typeface="Wingdings" panose="05000000000000000000" pitchFamily="2" charset="2"/>
              </a:rPr>
              <a:t> ‘Capture’. Si des </a:t>
            </a:r>
            <a:r>
              <a:rPr lang="fr-FR" dirty="0" err="1">
                <a:sym typeface="Wingdings" panose="05000000000000000000" pitchFamily="2" charset="2"/>
              </a:rPr>
              <a:t>assets</a:t>
            </a:r>
            <a:r>
              <a:rPr lang="fr-FR" dirty="0">
                <a:sym typeface="Wingdings" panose="05000000000000000000" pitchFamily="2" charset="2"/>
              </a:rPr>
              <a:t> sont présents en haut à gauche, les supprimer.)</a:t>
            </a:r>
            <a:endParaRPr lang="fr-FR" dirty="0"/>
          </a:p>
          <a:p>
            <a:pPr lvl="0"/>
            <a:r>
              <a:rPr lang="fr-FR" dirty="0"/>
              <a:t>Dans l’onglet ‘</a:t>
            </a:r>
            <a:r>
              <a:rPr lang="fr-FR" dirty="0" err="1"/>
              <a:t>layout</a:t>
            </a:r>
            <a:r>
              <a:rPr lang="fr-FR" dirty="0"/>
              <a:t>’ </a:t>
            </a:r>
            <a:r>
              <a:rPr lang="fr-FR" dirty="0">
                <a:sym typeface="Wingdings" panose="05000000000000000000" pitchFamily="2" charset="2"/>
              </a:rPr>
              <a:t> ‘calibration’ </a:t>
            </a:r>
          </a:p>
          <a:p>
            <a:pPr lvl="0"/>
            <a:r>
              <a:rPr lang="fr-FR" dirty="0"/>
              <a:t>Vérifier que l’</a:t>
            </a:r>
            <a:r>
              <a:rPr lang="fr-FR" dirty="0" err="1"/>
              <a:t>optiwand</a:t>
            </a:r>
            <a:r>
              <a:rPr lang="fr-FR" dirty="0"/>
              <a:t> soit sur CW-250 (250mm)</a:t>
            </a:r>
          </a:p>
          <a:p>
            <a:pPr lvl="0"/>
            <a:r>
              <a:rPr lang="fr-FR" dirty="0"/>
              <a:t>Vérifier que le volume de capture soit vide de tous marqueurs cinématiques. </a:t>
            </a:r>
          </a:p>
          <a:p>
            <a:pPr lvl="0"/>
            <a:r>
              <a:rPr lang="fr-FR" dirty="0">
                <a:solidFill>
                  <a:srgbClr val="FF0000"/>
                </a:solidFill>
              </a:rPr>
              <a:t>Cliquer sur ‘</a:t>
            </a:r>
            <a:r>
              <a:rPr lang="fr-FR" dirty="0" err="1">
                <a:solidFill>
                  <a:srgbClr val="FF0000"/>
                </a:solidFill>
              </a:rPr>
              <a:t>clear</a:t>
            </a:r>
            <a:r>
              <a:rPr lang="fr-FR" dirty="0">
                <a:solidFill>
                  <a:srgbClr val="FF0000"/>
                </a:solidFill>
              </a:rPr>
              <a:t> </a:t>
            </a:r>
            <a:r>
              <a:rPr lang="fr-FR" dirty="0" err="1">
                <a:solidFill>
                  <a:srgbClr val="FF0000"/>
                </a:solidFill>
              </a:rPr>
              <a:t>mask</a:t>
            </a:r>
            <a:r>
              <a:rPr lang="fr-FR" dirty="0">
                <a:solidFill>
                  <a:srgbClr val="FF0000"/>
                </a:solidFill>
              </a:rPr>
              <a:t>’ pour retirer le masque existant</a:t>
            </a:r>
          </a:p>
          <a:p>
            <a:pPr lvl="0"/>
            <a:r>
              <a:rPr lang="fr-FR" dirty="0"/>
              <a:t>Cliquer sur ‘</a:t>
            </a:r>
            <a:r>
              <a:rPr lang="fr-FR" dirty="0" err="1"/>
              <a:t>mask</a:t>
            </a:r>
            <a:r>
              <a:rPr lang="fr-FR" dirty="0"/>
              <a:t> visible’ pour créer un masque des caméras (suppression des pixels captés alors que le volume de capture est vide de tout marqueurs). </a:t>
            </a:r>
          </a:p>
          <a:p>
            <a:endParaRPr lang="fr-FR" dirty="0"/>
          </a:p>
        </p:txBody>
      </p:sp>
      <p:pic>
        <p:nvPicPr>
          <p:cNvPr id="4" name="Imag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188693" y="256672"/>
            <a:ext cx="4810801" cy="2630907"/>
          </a:xfrm>
          <a:prstGeom prst="rect">
            <a:avLst/>
          </a:prstGeom>
        </p:spPr>
      </p:pic>
      <p:pic>
        <p:nvPicPr>
          <p:cNvPr id="5" name="Image 4"/>
          <p:cNvPicPr>
            <a:picLocks noChangeAspect="1"/>
          </p:cNvPicPr>
          <p:nvPr/>
        </p:nvPicPr>
        <p:blipFill rotWithShape="1">
          <a:blip r:embed="rId3">
            <a:extLst>
              <a:ext uri="{28A0092B-C50C-407E-A947-70E740481C1C}">
                <a14:useLocalDpi xmlns:a14="http://schemas.microsoft.com/office/drawing/2010/main" val="0"/>
              </a:ext>
            </a:extLst>
          </a:blip>
          <a:srcRect r="87389" b="70608"/>
          <a:stretch/>
        </p:blipFill>
        <p:spPr>
          <a:xfrm>
            <a:off x="7364880" y="2887579"/>
            <a:ext cx="2945148" cy="3753853"/>
          </a:xfrm>
          <a:prstGeom prst="rect">
            <a:avLst/>
          </a:prstGeom>
        </p:spPr>
      </p:pic>
      <p:sp>
        <p:nvSpPr>
          <p:cNvPr id="6" name="Rectangle 5"/>
          <p:cNvSpPr/>
          <p:nvPr/>
        </p:nvSpPr>
        <p:spPr>
          <a:xfrm>
            <a:off x="7188693" y="497305"/>
            <a:ext cx="623812" cy="72189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Espace réservé du numéro de diapositive 1"/>
          <p:cNvSpPr>
            <a:spLocks noGrp="1"/>
          </p:cNvSpPr>
          <p:nvPr>
            <p:ph type="sldNum" sz="quarter" idx="12"/>
          </p:nvPr>
        </p:nvSpPr>
        <p:spPr/>
        <p:txBody>
          <a:bodyPr/>
          <a:lstStyle/>
          <a:p>
            <a:fld id="{10522D5D-170D-4D85-833E-DF658BD1E8D1}" type="slidenum">
              <a:rPr lang="fr-FR" smtClean="0"/>
              <a:t>9</a:t>
            </a:fld>
            <a:endParaRPr lang="fr-FR"/>
          </a:p>
        </p:txBody>
      </p:sp>
    </p:spTree>
    <p:extLst>
      <p:ext uri="{BB962C8B-B14F-4D97-AF65-F5344CB8AC3E}">
        <p14:creationId xmlns:p14="http://schemas.microsoft.com/office/powerpoint/2010/main" val="3769378667"/>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1819</TotalTime>
  <Words>4614</Words>
  <Application>Microsoft Office PowerPoint</Application>
  <PresentationFormat>Widescreen</PresentationFormat>
  <Paragraphs>466</Paragraphs>
  <Slides>75</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75</vt:i4>
      </vt:variant>
    </vt:vector>
  </HeadingPairs>
  <TitlesOfParts>
    <vt:vector size="79" baseType="lpstr">
      <vt:lpstr>Arial</vt:lpstr>
      <vt:lpstr>Calibri</vt:lpstr>
      <vt:lpstr>Calibri Light</vt:lpstr>
      <vt:lpstr>Thème Office</vt:lpstr>
      <vt:lpstr>Tutoriel échographie 3D avec Slicer 3D et PlusServer</vt:lpstr>
      <vt:lpstr>0 INSTALLATION</vt:lpstr>
      <vt:lpstr>Installation des extensions de Slicer</vt:lpstr>
      <vt:lpstr>1.1 ATTENTION !</vt:lpstr>
      <vt:lpstr>Avant toute chose</vt:lpstr>
      <vt:lpstr>1.2 CALIBRATION DE L’OPTITRACK</vt:lpstr>
      <vt:lpstr>PowerPoint Presentation</vt:lpstr>
      <vt:lpstr>OPTITRACK – LOGICIEL MOTIVE</vt:lpstr>
      <vt:lpstr>PowerPoint Presentation</vt:lpstr>
      <vt:lpstr>PowerPoint Presentation</vt:lpstr>
      <vt:lpstr>CAS n°1 : CALIBRATION DU TRACKER DE LA SONDE ECHO   Si le tracker de la sonde a été déplacé  si les paramètres de profondeur de l’écho ont été modifiés</vt:lpstr>
      <vt:lpstr>PowerPoint Presentation</vt:lpstr>
      <vt:lpstr>PowerPoint Presentation</vt:lpstr>
      <vt:lpstr>PowerPoint Presentation</vt:lpstr>
      <vt:lpstr>Explorateur Windows</vt:lpstr>
      <vt:lpstr>2. VIDEO ECHO</vt:lpstr>
      <vt:lpstr>Echographe SSI</vt:lpstr>
      <vt:lpstr>Logiciel OBS</vt:lpstr>
      <vt:lpstr>3. CALIBRATION TEMPORELLE</vt:lpstr>
      <vt:lpstr>PowerPoint Presentation</vt:lpstr>
      <vt:lpstr>Logiciel FCAL</vt:lpstr>
      <vt:lpstr>PowerPoint Presentation</vt:lpstr>
      <vt:lpstr>PowerPoint Presentation</vt:lpstr>
      <vt:lpstr>4. CALIBRATION SONDE ECHO</vt:lpstr>
      <vt:lpstr>Quand la faire ?</vt:lpstr>
      <vt:lpstr>PowerPoint Presentation</vt:lpstr>
      <vt:lpstr>Logiciel Plus Server Launcher</vt:lpstr>
      <vt:lpstr>3D SLICER</vt:lpstr>
      <vt:lpstr>3D SLICER</vt:lpstr>
      <vt:lpstr>3D SLICER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5. ACQUISITION</vt:lpstr>
      <vt:lpstr>Logiciel Plus Server Launcher</vt:lpstr>
      <vt:lpstr>3D SLICER</vt:lpstr>
      <vt:lpstr>3D SLICER</vt:lpstr>
      <vt:lpstr>3D SLICER</vt:lpstr>
      <vt:lpstr>PowerPoint Presentation</vt:lpstr>
      <vt:lpstr>6. RECONSTRUCTION DE VOLUME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7. SEGMENTATION</vt:lpstr>
      <vt:lpstr>PowerPoint Presentation</vt:lpstr>
      <vt:lpstr>PowerPoint Presentation</vt:lpstr>
      <vt:lpstr>PowerPoint Presentation</vt:lpstr>
      <vt:lpstr>PowerPoint Presentation</vt:lpstr>
      <vt:lpstr>PowerPoint Presentation</vt:lpstr>
      <vt:lpstr>8. ANNEXES</vt:lpstr>
      <vt:lpstr>FICHIERS DE CONFIGURATION</vt:lpstr>
      <vt:lpstr>Fichier de configuration ACQUISITION</vt:lpstr>
      <vt:lpstr>PowerPoint Presentation</vt:lpstr>
      <vt:lpstr>Fichier de configuration CALIBRATION</vt:lpstr>
      <vt:lpstr>PowerPoint Presentation</vt:lpstr>
      <vt:lpstr>HIERARCHIE DES DONNEES DANS 3D SLICER</vt:lpstr>
      <vt:lpstr>Données Slicer 3D</vt:lpstr>
      <vt:lpstr>Données Slicer 3D</vt:lpstr>
      <vt:lpstr>Hiérarchie données</vt:lpstr>
      <vt:lpstr>OPTION DE SAUVEGARDE</vt:lpstr>
      <vt:lpstr>Sauvegarde de données</vt:lpstr>
      <vt:lpstr>CALIBRATION PIVOT</vt:lpstr>
      <vt:lpstr>PowerPoint Presentation</vt:lpstr>
      <vt:lpstr>PowerPoint Presentation</vt:lpstr>
      <vt:lpstr>SPECIFIQUE AUX SSI</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Tuto écho 3D</dc:title>
  <dc:creator>Aurelie Sarcher</dc:creator>
  <cp:lastModifiedBy>Aurélie Sarcher</cp:lastModifiedBy>
  <cp:revision>385</cp:revision>
  <dcterms:created xsi:type="dcterms:W3CDTF">2020-09-01T13:34:49Z</dcterms:created>
  <dcterms:modified xsi:type="dcterms:W3CDTF">2023-12-20T17:08:43Z</dcterms:modified>
</cp:coreProperties>
</file>